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8"/>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0" r:id="rId26"/>
    <p:sldId id="281" r:id="rId27"/>
  </p:sldIdLst>
  <p:sldSz cx="12192000" cy="6858000"/>
  <p:notesSz cx="6950075" cy="9236075"/>
  <p:embeddedFontLst>
    <p:embeddedFont>
      <p:font typeface="Calibri" panose="020F0502020204030204" pitchFamily="34" charset="0"/>
      <p:regular r:id="rId29"/>
      <p:bold r:id="rId30"/>
      <p:italic r:id="rId31"/>
      <p:boldItalic r:id="rId32"/>
    </p:embeddedFont>
    <p:embeddedFont>
      <p:font typeface="Franklin Gothic" panose="020B0604020202020204" charset="0"/>
      <p:bold r:id="rId33"/>
    </p:embeddedFont>
    <p:embeddedFont>
      <p:font typeface="Georgia" panose="02040502050405020303" pitchFamily="18" charset="0"/>
      <p:regular r:id="rId34"/>
      <p:bold r:id="rId35"/>
      <p:italic r:id="rId36"/>
      <p:boldItalic r:id="rId37"/>
    </p:embeddedFont>
    <p:embeddedFont>
      <p:font typeface="Source Sans Pro" panose="020B0503030403020204" pitchFamily="34" charset="0"/>
      <p:regular r:id="rId38"/>
      <p:bold r:id="rId39"/>
      <p:italic r:id="rId40"/>
      <p:boldItalic r:id="rId41"/>
    </p:embeddedFont>
    <p:embeddedFont>
      <p:font typeface="Source Sans Pro Black" panose="020B0803030403020204" pitchFamily="34" charset="0"/>
      <p:bold r:id="rId42"/>
      <p:boldItalic r:id="rId43"/>
    </p:embeddedFont>
    <p:embeddedFont>
      <p:font typeface="Source Sans Pro SemiBold" panose="020B0604020202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A78FA1-7796-41E3-9428-CBDBA07B8319}">
  <a:tblStyle styleId="{51A78FA1-7796-41E3-9428-CBDBA07B83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4660"/>
  </p:normalViewPr>
  <p:slideViewPr>
    <p:cSldViewPr snapToGrid="0">
      <p:cViewPr varScale="1">
        <p:scale>
          <a:sx n="41" d="100"/>
          <a:sy n="41" d="100"/>
        </p:scale>
        <p:origin x="54"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3408"/>
          </a:xfrm>
          <a:prstGeom prst="rect">
            <a:avLst/>
          </a:prstGeom>
          <a:noFill/>
          <a:ln>
            <a:noFill/>
          </a:ln>
        </p:spPr>
        <p:txBody>
          <a:bodyPr spcFirstLastPara="1" wrap="square" lIns="92475" tIns="46225" rIns="92475" bIns="462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8" y="0"/>
            <a:ext cx="3011699" cy="463408"/>
          </a:xfrm>
          <a:prstGeom prst="rect">
            <a:avLst/>
          </a:prstGeom>
          <a:noFill/>
          <a:ln>
            <a:noFill/>
          </a:ln>
        </p:spPr>
        <p:txBody>
          <a:bodyPr spcFirstLastPara="1" wrap="square" lIns="92475" tIns="46225" rIns="92475" bIns="462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11699" cy="463407"/>
          </a:xfrm>
          <a:prstGeom prst="rect">
            <a:avLst/>
          </a:prstGeom>
          <a:noFill/>
          <a:ln>
            <a:noFill/>
          </a:ln>
        </p:spPr>
        <p:txBody>
          <a:bodyPr spcFirstLastPara="1" wrap="square" lIns="92475" tIns="46225" rIns="92475" bIns="462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628650" marR="0" lvl="1" indent="-8255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Alright. Hello everyone! Welcome to our presentation, “Implementing Predictive Analytics: Practical and Ethical Challenges” – I want to thank you for taking the time to join me today, and thank Jim Brooks and company for inviting me to share New America’s research on predictive analytics. </a:t>
            </a:r>
          </a:p>
        </p:txBody>
      </p:sp>
      <p:sp>
        <p:nvSpPr>
          <p:cNvPr id="56" name="Google Shape;56;p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talked to colleges that said it was hard to maintain transparency using predictive analytics systems. </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Here we’re talking about what is being done, why it’s being done, and what data is being used to do it. There are a number of reasons why transparency can be difficult when using predictive analytics. But the stakeholders--faculty, staff, students--should be in the know on how and why their data is being used.</a:t>
            </a:r>
            <a:endParaRPr dirty="0"/>
          </a:p>
        </p:txBody>
      </p:sp>
      <p:sp>
        <p:nvSpPr>
          <p:cNvPr id="130" name="Google Shape;130;p9: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0406b570d_0_45: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Finally, privacy and security were heavily cited concerns about using these analytics. Privacy and security violations can diminish trust in an institution, and over time, that can erode the quality of education students are receiving.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Additionally, privacy and security violations carry penalties now in a way that haven’t always before.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EU’s General Data Protection Regulation, GDPR, allows countries to levy fines against corporations and institutions that don’t properly protect data for up to 4% of their global revenue.  As more colleges are setting up satellite campuses, colleges increasingly need to think about how laws in other countries balance with collecting data and using analytics.</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Locally, California passed a law last summer following in the steps of the GDPR. The California Consumer Privacy Act allows the state and individuals to sue businesses and institutions for both intentional and unintentional privacy and security breaches. </a:t>
            </a:r>
          </a:p>
          <a:p>
            <a:pPr marL="311150" lvl="0" indent="-171450" algn="l" rtl="0">
              <a:lnSpc>
                <a:spcPct val="115000"/>
              </a:lnSpc>
              <a:spcBef>
                <a:spcPts val="0"/>
              </a:spcBef>
              <a:spcAft>
                <a:spcPts val="0"/>
              </a:spcAft>
              <a:buClr>
                <a:schemeClr val="dk1"/>
              </a:buClr>
              <a:buSzPts val="1400"/>
              <a:buFont typeface="Arial" panose="020B0604020202020204" pitchFamily="34" charset="0"/>
              <a:buChar char="•"/>
            </a:pPr>
            <a:endParaRPr dirty="0"/>
          </a:p>
        </p:txBody>
      </p:sp>
      <p:sp>
        <p:nvSpPr>
          <p:cNvPr id="137" name="Google Shape;137;g50406b570d_0_45: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1: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457200" lvl="0" indent="-317500" algn="l" rtl="0">
              <a:lnSpc>
                <a:spcPct val="115000"/>
              </a:lnSpc>
              <a:spcBef>
                <a:spcPts val="0"/>
              </a:spcBef>
              <a:spcAft>
                <a:spcPts val="0"/>
              </a:spcAft>
              <a:buClr>
                <a:schemeClr val="dk1"/>
              </a:buClr>
              <a:buSzPts val="1400"/>
              <a:buChar char="●"/>
            </a:pPr>
            <a:r>
              <a:rPr lang="en-US" sz="1400" dirty="0">
                <a:latin typeface="Arial"/>
                <a:ea typeface="Arial"/>
                <a:cs typeface="Arial"/>
                <a:sym typeface="Arial"/>
              </a:rPr>
              <a:t>In response to what we heard from colleges about the ethical challenges that come with implementing and using predictive analytics, we put together a guide of guiding practices, drawing from best practices and conversations with schools who have successfully done the work.</a:t>
            </a:r>
            <a:endParaRPr sz="1400" dirty="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400" dirty="0">
                <a:latin typeface="Arial"/>
                <a:ea typeface="Arial"/>
                <a:cs typeface="Arial"/>
                <a:sym typeface="Arial"/>
              </a:rPr>
              <a:t>We’ll get into a little bit of that research now. </a:t>
            </a:r>
            <a:endParaRPr dirty="0"/>
          </a:p>
        </p:txBody>
      </p:sp>
      <p:sp>
        <p:nvSpPr>
          <p:cNvPr id="144" name="Google Shape;144;p1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a:p>
        </p:txBody>
      </p:sp>
      <p:sp>
        <p:nvSpPr>
          <p:cNvPr id="149" name="Google Shape;149;p1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457200" lvl="0" indent="-317500" algn="l" rtl="0">
              <a:lnSpc>
                <a:spcPct val="115000"/>
              </a:lnSpc>
              <a:spcBef>
                <a:spcPts val="0"/>
              </a:spcBef>
              <a:spcAft>
                <a:spcPts val="0"/>
              </a:spcAft>
              <a:buClr>
                <a:schemeClr val="dk1"/>
              </a:buClr>
              <a:buSzPts val="1400"/>
              <a:buChar char="●"/>
            </a:pPr>
            <a:r>
              <a:rPr lang="en-US" sz="1400" dirty="0">
                <a:latin typeface="Arial"/>
                <a:ea typeface="Arial"/>
                <a:cs typeface="Arial"/>
                <a:sym typeface="Arial"/>
              </a:rPr>
              <a:t>Having the right people on your team is key in a way that can’t be understated. It’s a recurring theme in our guiding practices for a reason. The right team--from data experts in IR, enrollment management, student affairs, faculty, </a:t>
            </a:r>
            <a:r>
              <a:rPr lang="en-US" sz="1400" dirty="0" err="1">
                <a:latin typeface="Arial"/>
                <a:ea typeface="Arial"/>
                <a:cs typeface="Arial"/>
                <a:sym typeface="Arial"/>
              </a:rPr>
              <a:t>etc</a:t>
            </a:r>
            <a:r>
              <a:rPr lang="en-US" sz="1400" dirty="0">
                <a:latin typeface="Arial"/>
                <a:ea typeface="Arial"/>
                <a:cs typeface="Arial"/>
                <a:sym typeface="Arial"/>
              </a:rPr>
              <a:t>--goes a long way.</a:t>
            </a:r>
            <a:endParaRPr sz="1400" dirty="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400" dirty="0">
                <a:latin typeface="Arial"/>
                <a:ea typeface="Arial"/>
                <a:cs typeface="Arial"/>
                <a:sym typeface="Arial"/>
              </a:rPr>
              <a:t>Then you want to consider three things from the outset: </a:t>
            </a:r>
            <a:endParaRPr sz="1400" dirty="0">
              <a:latin typeface="Arial"/>
              <a:ea typeface="Arial"/>
              <a:cs typeface="Arial"/>
              <a:sym typeface="Arial"/>
            </a:endParaRPr>
          </a:p>
          <a:p>
            <a:pPr marL="914400" lvl="1" indent="-317500" algn="l" rtl="0">
              <a:lnSpc>
                <a:spcPct val="115000"/>
              </a:lnSpc>
              <a:spcBef>
                <a:spcPts val="0"/>
              </a:spcBef>
              <a:spcAft>
                <a:spcPts val="0"/>
              </a:spcAft>
              <a:buClr>
                <a:schemeClr val="dk1"/>
              </a:buClr>
              <a:buSzPts val="1400"/>
              <a:buChar char="○"/>
            </a:pPr>
            <a:r>
              <a:rPr lang="en-US" sz="1400" dirty="0">
                <a:latin typeface="Arial"/>
                <a:ea typeface="Arial"/>
                <a:cs typeface="Arial"/>
                <a:sym typeface="Arial"/>
              </a:rPr>
              <a:t>Purpose -- why are you wanting to implement predictive analytics? What is it you want to achieve?</a:t>
            </a:r>
            <a:endParaRPr sz="1400" dirty="0">
              <a:latin typeface="Arial"/>
              <a:ea typeface="Arial"/>
              <a:cs typeface="Arial"/>
              <a:sym typeface="Arial"/>
            </a:endParaRPr>
          </a:p>
          <a:p>
            <a:pPr marL="914400" lvl="1" indent="-317500" algn="l" rtl="0">
              <a:lnSpc>
                <a:spcPct val="115000"/>
              </a:lnSpc>
              <a:spcBef>
                <a:spcPts val="0"/>
              </a:spcBef>
              <a:spcAft>
                <a:spcPts val="0"/>
              </a:spcAft>
              <a:buClr>
                <a:schemeClr val="dk1"/>
              </a:buClr>
              <a:buSzPts val="1400"/>
              <a:buChar char="○"/>
            </a:pPr>
            <a:r>
              <a:rPr lang="en-US" sz="1400" dirty="0">
                <a:latin typeface="Arial"/>
                <a:ea typeface="Arial"/>
                <a:cs typeface="Arial"/>
                <a:sym typeface="Arial"/>
              </a:rPr>
              <a:t>Consequences -- what are the potential consequences, both intended and unintended</a:t>
            </a:r>
            <a:endParaRPr sz="1400" dirty="0">
              <a:latin typeface="Arial"/>
              <a:ea typeface="Arial"/>
              <a:cs typeface="Arial"/>
              <a:sym typeface="Arial"/>
            </a:endParaRPr>
          </a:p>
          <a:p>
            <a:pPr marL="914400" lvl="1" indent="-317500" algn="l" rtl="0">
              <a:lnSpc>
                <a:spcPct val="115000"/>
              </a:lnSpc>
              <a:spcBef>
                <a:spcPts val="0"/>
              </a:spcBef>
              <a:spcAft>
                <a:spcPts val="0"/>
              </a:spcAft>
              <a:buClr>
                <a:schemeClr val="dk1"/>
              </a:buClr>
              <a:buSzPts val="1400"/>
              <a:buChar char="○"/>
            </a:pPr>
            <a:r>
              <a:rPr lang="en-US" sz="1400" dirty="0">
                <a:latin typeface="Arial"/>
                <a:ea typeface="Arial"/>
                <a:cs typeface="Arial"/>
                <a:sym typeface="Arial"/>
              </a:rPr>
              <a:t>Outcomes -- what does success look like? What does failure look like? What do you want results to look like immediately? In the first year, second year etc.</a:t>
            </a:r>
            <a:endParaRPr sz="1400" dirty="0">
              <a:latin typeface="Arial"/>
              <a:ea typeface="Arial"/>
              <a:cs typeface="Arial"/>
              <a:sym typeface="Arial"/>
            </a:endParaRPr>
          </a:p>
        </p:txBody>
      </p:sp>
      <p:sp>
        <p:nvSpPr>
          <p:cNvPr id="154" name="Google Shape;154;p1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5: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5: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6: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457200" lvl="0" indent="-317500" algn="l" rtl="0">
              <a:lnSpc>
                <a:spcPct val="115000"/>
              </a:lnSpc>
              <a:spcBef>
                <a:spcPts val="0"/>
              </a:spcBef>
              <a:spcAft>
                <a:spcPts val="0"/>
              </a:spcAft>
              <a:buClr>
                <a:schemeClr val="dk1"/>
              </a:buClr>
              <a:buSzPts val="1400"/>
              <a:buChar char="●"/>
            </a:pPr>
            <a:r>
              <a:rPr lang="en-US" sz="1400" dirty="0">
                <a:latin typeface="Arial"/>
                <a:ea typeface="Arial"/>
                <a:cs typeface="Arial"/>
                <a:sym typeface="Arial"/>
              </a:rPr>
              <a:t>What is your institution’s capacity for doing this work? </a:t>
            </a:r>
            <a:endParaRPr sz="1400" dirty="0">
              <a:latin typeface="Arial"/>
              <a:ea typeface="Arial"/>
              <a:cs typeface="Arial"/>
              <a:sym typeface="Arial"/>
            </a:endParaRPr>
          </a:p>
          <a:p>
            <a:pPr marL="914400" lvl="1" indent="-317500" algn="l" rtl="0">
              <a:lnSpc>
                <a:spcPct val="115000"/>
              </a:lnSpc>
              <a:spcBef>
                <a:spcPts val="0"/>
              </a:spcBef>
              <a:spcAft>
                <a:spcPts val="0"/>
              </a:spcAft>
              <a:buClr>
                <a:schemeClr val="dk1"/>
              </a:buClr>
              <a:buSzPts val="1400"/>
              <a:buChar char="○"/>
            </a:pPr>
            <a:r>
              <a:rPr lang="en-US" sz="1400" dirty="0">
                <a:latin typeface="Arial"/>
                <a:ea typeface="Arial"/>
                <a:cs typeface="Arial"/>
                <a:sym typeface="Arial"/>
              </a:rPr>
              <a:t>Specifically: what’s your budget? Are the funds there for to build out or purchase a system that can be fully integrated? Do you need to start small and use the efficiency savings from increased retention or something else to invest in a larger system?</a:t>
            </a:r>
            <a:endParaRPr sz="1400" dirty="0">
              <a:latin typeface="Arial"/>
              <a:ea typeface="Arial"/>
              <a:cs typeface="Arial"/>
              <a:sym typeface="Arial"/>
            </a:endParaRPr>
          </a:p>
          <a:p>
            <a:pPr marL="914400" lvl="1" indent="-317500" algn="l" rtl="0">
              <a:lnSpc>
                <a:spcPct val="115000"/>
              </a:lnSpc>
              <a:spcBef>
                <a:spcPts val="0"/>
              </a:spcBef>
              <a:spcAft>
                <a:spcPts val="0"/>
              </a:spcAft>
              <a:buClr>
                <a:schemeClr val="dk1"/>
              </a:buClr>
              <a:buSzPts val="1400"/>
              <a:buChar char="○"/>
            </a:pPr>
            <a:r>
              <a:rPr lang="en-US" sz="1400" dirty="0">
                <a:latin typeface="Arial"/>
                <a:ea typeface="Arial"/>
                <a:cs typeface="Arial"/>
                <a:sym typeface="Arial"/>
              </a:rPr>
              <a:t>Assess your data infrastructure. Do you have a strong data governance system in place? Are the right people for this on your team already?</a:t>
            </a:r>
            <a:endParaRPr sz="1400" dirty="0">
              <a:latin typeface="Arial"/>
              <a:ea typeface="Arial"/>
              <a:cs typeface="Arial"/>
              <a:sym typeface="Arial"/>
            </a:endParaRPr>
          </a:p>
          <a:p>
            <a:pPr marL="914400" lvl="1" indent="-317500" algn="l" rtl="0">
              <a:lnSpc>
                <a:spcPct val="115000"/>
              </a:lnSpc>
              <a:spcBef>
                <a:spcPts val="0"/>
              </a:spcBef>
              <a:spcAft>
                <a:spcPts val="0"/>
              </a:spcAft>
              <a:buClr>
                <a:schemeClr val="dk1"/>
              </a:buClr>
              <a:buSzPts val="1400"/>
              <a:buChar char="○"/>
            </a:pPr>
            <a:r>
              <a:rPr lang="en-US" sz="1400" dirty="0">
                <a:latin typeface="Arial"/>
                <a:ea typeface="Arial"/>
                <a:cs typeface="Arial"/>
                <a:sym typeface="Arial"/>
              </a:rPr>
              <a:t>Finally, staffing. There’s that team theme again. Who on your team knows the data inside and out. Who knows the model inside and out?</a:t>
            </a:r>
            <a:endParaRPr sz="1400" dirty="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400" dirty="0">
                <a:latin typeface="Arial"/>
                <a:ea typeface="Arial"/>
                <a:cs typeface="Arial"/>
                <a:sym typeface="Arial"/>
              </a:rPr>
              <a:t>Then, there’s climate. Predictive analytics can change the way your support staff and maybe even faculty do their jobs. It’s important that they are bought in. Everyone involved should at least know why it’s worth it. Change is already hard--it’s even harder when the people responsible for implementing the change don’t believe in it. </a:t>
            </a:r>
            <a:endParaRPr sz="1400" dirty="0">
              <a:latin typeface="Arial"/>
              <a:ea typeface="Arial"/>
              <a:cs typeface="Arial"/>
              <a:sym typeface="Arial"/>
            </a:endParaRPr>
          </a:p>
          <a:p>
            <a:pPr marL="457200" lvl="0" indent="-317500" algn="l" rtl="0">
              <a:lnSpc>
                <a:spcPct val="115000"/>
              </a:lnSpc>
              <a:spcBef>
                <a:spcPts val="0"/>
              </a:spcBef>
              <a:spcAft>
                <a:spcPts val="0"/>
              </a:spcAft>
              <a:buClr>
                <a:schemeClr val="dk1"/>
              </a:buClr>
              <a:buSzPts val="1400"/>
              <a:buChar char="●"/>
            </a:pPr>
            <a:r>
              <a:rPr lang="en-US" sz="1400" dirty="0">
                <a:latin typeface="Arial"/>
                <a:ea typeface="Arial"/>
                <a:cs typeface="Arial"/>
                <a:sym typeface="Arial"/>
              </a:rPr>
              <a:t>Finally, a change management process. What we mean here is… make sure the changes that come from your predictive analytics work meet your institution’s goals and support, not supplant, (a little HEA pun for </a:t>
            </a:r>
            <a:r>
              <a:rPr lang="en-US" sz="1400" dirty="0" err="1">
                <a:latin typeface="Arial"/>
                <a:ea typeface="Arial"/>
                <a:cs typeface="Arial"/>
                <a:sym typeface="Arial"/>
              </a:rPr>
              <a:t>y’all</a:t>
            </a:r>
            <a:r>
              <a:rPr lang="en-US" sz="1400" dirty="0">
                <a:latin typeface="Arial"/>
                <a:ea typeface="Arial"/>
                <a:cs typeface="Arial"/>
                <a:sym typeface="Arial"/>
              </a:rPr>
              <a:t>) resources already at your institution. </a:t>
            </a:r>
            <a:endParaRPr sz="1400" dirty="0">
              <a:latin typeface="Arial"/>
              <a:ea typeface="Arial"/>
              <a:cs typeface="Arial"/>
              <a:sym typeface="Arial"/>
            </a:endParaRPr>
          </a:p>
          <a:p>
            <a:pPr marL="0" lvl="0" indent="0" algn="l" rtl="0">
              <a:lnSpc>
                <a:spcPct val="100000"/>
              </a:lnSpc>
              <a:spcBef>
                <a:spcPts val="0"/>
              </a:spcBef>
              <a:spcAft>
                <a:spcPts val="0"/>
              </a:spcAft>
              <a:buSzPts val="1400"/>
              <a:buFont typeface="Arial"/>
              <a:buNone/>
            </a:pPr>
            <a:endParaRPr dirty="0"/>
          </a:p>
        </p:txBody>
      </p:sp>
      <p:sp>
        <p:nvSpPr>
          <p:cNvPr id="165" name="Google Shape;165;p1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8: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173422" lvl="0" indent="-173422" algn="l" rtl="0">
              <a:lnSpc>
                <a:spcPct val="100000"/>
              </a:lnSpc>
              <a:spcBef>
                <a:spcPts val="0"/>
              </a:spcBef>
              <a:spcAft>
                <a:spcPts val="0"/>
              </a:spcAft>
              <a:buSzPts val="1400"/>
              <a:buFont typeface="Arial"/>
              <a:buChar char="•"/>
            </a:pPr>
            <a:r>
              <a:rPr lang="en-US" dirty="0"/>
              <a:t>Choosing the right vendor is key to implementing predictive analytics ethically and building a supportive infrastructure</a:t>
            </a:r>
            <a:endParaRPr dirty="0"/>
          </a:p>
          <a:p>
            <a:pPr marL="173422" lvl="0" indent="-173422" algn="l" rtl="0">
              <a:lnSpc>
                <a:spcPct val="100000"/>
              </a:lnSpc>
              <a:spcBef>
                <a:spcPts val="0"/>
              </a:spcBef>
              <a:spcAft>
                <a:spcPts val="0"/>
              </a:spcAft>
              <a:buSzPts val="1400"/>
              <a:buFont typeface="Arial"/>
              <a:buChar char="•"/>
            </a:pPr>
            <a:r>
              <a:rPr lang="en-US" dirty="0"/>
              <a:t>We heard over and over in our conversations with colleges that the information asymmetry between vendors and colleges was causing a lot of strife when trying to implement these systems</a:t>
            </a:r>
            <a:endParaRPr dirty="0"/>
          </a:p>
          <a:p>
            <a:pPr marL="173422" lvl="0" indent="-173422" algn="l" rtl="0">
              <a:lnSpc>
                <a:spcPct val="100000"/>
              </a:lnSpc>
              <a:spcBef>
                <a:spcPts val="0"/>
              </a:spcBef>
              <a:spcAft>
                <a:spcPts val="0"/>
              </a:spcAft>
              <a:buSzPts val="1400"/>
              <a:buFont typeface="Arial"/>
              <a:buChar char="•"/>
            </a:pPr>
            <a:r>
              <a:rPr lang="en-US" dirty="0"/>
              <a:t>So we created a guide for colleges on choosing vendors. </a:t>
            </a:r>
            <a:endParaRPr dirty="0"/>
          </a:p>
          <a:p>
            <a:pPr marL="173422" lvl="0" indent="-173422" algn="l" rtl="0">
              <a:lnSpc>
                <a:spcPct val="100000"/>
              </a:lnSpc>
              <a:spcBef>
                <a:spcPts val="0"/>
              </a:spcBef>
              <a:spcAft>
                <a:spcPts val="0"/>
              </a:spcAft>
              <a:buSzPts val="1400"/>
              <a:buFont typeface="Arial"/>
              <a:buChar char="•"/>
            </a:pPr>
            <a:r>
              <a:rPr lang="en-US" dirty="0"/>
              <a:t>First, we addressed whether a college wanted to partner with a vendor or build their own analytics solution</a:t>
            </a:r>
            <a:endParaRPr dirty="0"/>
          </a:p>
          <a:p>
            <a:pPr marL="635879" lvl="1" indent="-173422" algn="l" rtl="0">
              <a:lnSpc>
                <a:spcPct val="100000"/>
              </a:lnSpc>
              <a:spcBef>
                <a:spcPts val="0"/>
              </a:spcBef>
              <a:spcAft>
                <a:spcPts val="0"/>
              </a:spcAft>
              <a:buSzPts val="1400"/>
              <a:buFont typeface="Arial"/>
              <a:buChar char="•"/>
            </a:pPr>
            <a:r>
              <a:rPr lang="en-US" dirty="0"/>
              <a:t>The answer to that depends on the college’s capacity to use data and their ability to make an internal system sustainable</a:t>
            </a:r>
            <a:endParaRPr dirty="0"/>
          </a:p>
          <a:p>
            <a:pPr marL="635879" lvl="1" indent="-173422" algn="l" rtl="0">
              <a:lnSpc>
                <a:spcPct val="100000"/>
              </a:lnSpc>
              <a:spcBef>
                <a:spcPts val="0"/>
              </a:spcBef>
              <a:spcAft>
                <a:spcPts val="0"/>
              </a:spcAft>
              <a:buSzPts val="1400"/>
              <a:buFont typeface="Arial"/>
              <a:buChar char="•"/>
            </a:pPr>
            <a:r>
              <a:rPr lang="en-US" dirty="0"/>
              <a:t>Colleges need to consider the whole cost of creating their own system not just consider it free</a:t>
            </a:r>
            <a:endParaRPr dirty="0"/>
          </a:p>
          <a:p>
            <a:pPr marL="635879" lvl="1" indent="-173422" algn="l" rtl="0">
              <a:lnSpc>
                <a:spcPct val="100000"/>
              </a:lnSpc>
              <a:spcBef>
                <a:spcPts val="0"/>
              </a:spcBef>
              <a:spcAft>
                <a:spcPts val="0"/>
              </a:spcAft>
              <a:buSzPts val="1400"/>
              <a:buFont typeface="Arial"/>
              <a:buChar char="•"/>
            </a:pPr>
            <a:r>
              <a:rPr lang="en-US" dirty="0"/>
              <a:t>To make it sustainable you have to have the right people and make sure enough people know how to work with the custom system so it isn’t reliant on one or two people</a:t>
            </a:r>
            <a:endParaRPr dirty="0"/>
          </a:p>
          <a:p>
            <a:pPr marL="635879" lvl="1" indent="-173422" algn="l" rtl="0">
              <a:lnSpc>
                <a:spcPct val="100000"/>
              </a:lnSpc>
              <a:spcBef>
                <a:spcPts val="0"/>
              </a:spcBef>
              <a:spcAft>
                <a:spcPts val="0"/>
              </a:spcAft>
              <a:buSzPts val="1400"/>
              <a:buFont typeface="Arial"/>
              <a:buChar char="•"/>
            </a:pPr>
            <a:r>
              <a:rPr lang="en-US" dirty="0"/>
              <a:t>The kind of analysis needed to meet the college’s need and whether that is possible in house</a:t>
            </a:r>
            <a:endParaRPr dirty="0"/>
          </a:p>
          <a:p>
            <a:pPr marL="635878" lvl="1" indent="-173422" algn="l" rtl="0">
              <a:lnSpc>
                <a:spcPct val="100000"/>
              </a:lnSpc>
              <a:spcBef>
                <a:spcPts val="0"/>
              </a:spcBef>
              <a:spcAft>
                <a:spcPts val="0"/>
              </a:spcAft>
              <a:buSzPts val="1400"/>
              <a:buFont typeface="Arial"/>
              <a:buChar char="•"/>
            </a:pPr>
            <a:r>
              <a:rPr lang="en-US" dirty="0"/>
              <a:t>And the colleges capacity to act on data</a:t>
            </a:r>
            <a:endParaRPr dirty="0"/>
          </a:p>
          <a:p>
            <a:pPr lvl="0"/>
            <a:r>
              <a:rPr lang="en-US" sz="1200" b="0" i="0" u="none" strike="noStrike" cap="none" dirty="0">
                <a:solidFill>
                  <a:schemeClr val="dk1"/>
                </a:solidFill>
                <a:effectLst/>
                <a:latin typeface="Calibri"/>
                <a:ea typeface="Calibri"/>
                <a:cs typeface="Calibri"/>
                <a:sym typeface="Calibri"/>
              </a:rPr>
              <a:t>For a lot of schools, this is where thinking about a vendor is important. For some it isn’t. </a:t>
            </a:r>
          </a:p>
          <a:p>
            <a:pPr lvl="0"/>
            <a:r>
              <a:rPr lang="en-US" sz="1200" b="0" i="0" u="none" strike="noStrike" cap="none" dirty="0">
                <a:solidFill>
                  <a:schemeClr val="dk1"/>
                </a:solidFill>
                <a:effectLst/>
                <a:latin typeface="Calibri"/>
                <a:ea typeface="Calibri"/>
                <a:cs typeface="Calibri"/>
                <a:sym typeface="Calibri"/>
              </a:rPr>
              <a:t>If you have the capacity and capability to build your own system, consider the cost, the people it will take and your team, and then your institution’s capacity to act on data. </a:t>
            </a:r>
          </a:p>
          <a:p>
            <a:pPr marL="0" lvl="0" indent="0" algn="l" rtl="0">
              <a:lnSpc>
                <a:spcPct val="100000"/>
              </a:lnSpc>
              <a:spcBef>
                <a:spcPts val="0"/>
              </a:spcBef>
              <a:spcAft>
                <a:spcPts val="0"/>
              </a:spcAft>
              <a:buNone/>
            </a:pPr>
            <a:endParaRPr dirty="0"/>
          </a:p>
        </p:txBody>
      </p:sp>
      <p:sp>
        <p:nvSpPr>
          <p:cNvPr id="171" name="Google Shape;171;p18: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7: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a:p>
        </p:txBody>
      </p:sp>
      <p:sp>
        <p:nvSpPr>
          <p:cNvPr id="177" name="Google Shape;177;p2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8: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lvl="0"/>
            <a:r>
              <a:rPr lang="en-US" sz="1200" b="0" i="0" u="none" strike="noStrike" cap="none" dirty="0">
                <a:solidFill>
                  <a:schemeClr val="dk1"/>
                </a:solidFill>
                <a:effectLst/>
                <a:latin typeface="Calibri"/>
                <a:ea typeface="Calibri"/>
                <a:cs typeface="Calibri"/>
                <a:sym typeface="Calibri"/>
              </a:rPr>
              <a:t>There are three keys here. </a:t>
            </a:r>
          </a:p>
          <a:p>
            <a:pPr lvl="0"/>
            <a:r>
              <a:rPr lang="en-US" sz="1200" b="0" i="0" u="none" strike="noStrike" cap="none" dirty="0">
                <a:solidFill>
                  <a:schemeClr val="dk1"/>
                </a:solidFill>
                <a:effectLst/>
                <a:latin typeface="Calibri"/>
                <a:ea typeface="Calibri"/>
                <a:cs typeface="Calibri"/>
                <a:sym typeface="Calibri"/>
              </a:rPr>
              <a:t>First, make sure data is complete and high quality--that you’re identifying the right students for the right things. Again, a solid data governance structure is can help with this.</a:t>
            </a:r>
          </a:p>
          <a:p>
            <a:pPr lvl="0"/>
            <a:r>
              <a:rPr lang="en-US" sz="1200" b="0" i="0" u="none" strike="noStrike" cap="none" dirty="0">
                <a:solidFill>
                  <a:schemeClr val="dk1"/>
                </a:solidFill>
                <a:effectLst/>
                <a:latin typeface="Calibri"/>
                <a:ea typeface="Calibri"/>
                <a:cs typeface="Calibri"/>
                <a:sym typeface="Calibri"/>
              </a:rPr>
              <a:t>Make sure data is interpreted accurately. We’ll get into this in our next principle, but humans are notoriously bad at internalizing and interpreting probabilities. Make sure your staff is trained on how to do this accurately.</a:t>
            </a:r>
          </a:p>
          <a:p>
            <a:pPr lvl="0"/>
            <a:r>
              <a:rPr lang="en-US" sz="1200" b="0" i="0" u="none" strike="noStrike" cap="none" dirty="0">
                <a:solidFill>
                  <a:schemeClr val="dk1"/>
                </a:solidFill>
                <a:effectLst/>
                <a:latin typeface="Calibri"/>
                <a:ea typeface="Calibri"/>
                <a:cs typeface="Calibri"/>
                <a:sym typeface="Calibri"/>
              </a:rPr>
              <a:t>Finally, make sure data is private and secure. For a lot of schools, the key to this is choosing the right vendor, as we discussed. But the same rules apply in-house: hold your teams to the same standard you have to hold third-party vendors and companies to. </a:t>
            </a:r>
          </a:p>
          <a:p>
            <a:pPr marL="457200" lvl="0" indent="-317500" algn="l" rtl="0">
              <a:lnSpc>
                <a:spcPct val="115000"/>
              </a:lnSpc>
              <a:spcBef>
                <a:spcPts val="0"/>
              </a:spcBef>
              <a:spcAft>
                <a:spcPts val="0"/>
              </a:spcAft>
              <a:buClr>
                <a:schemeClr val="dk1"/>
              </a:buClr>
              <a:buSzPts val="1400"/>
              <a:buChar char="●"/>
            </a:pPr>
            <a:endParaRPr sz="1400" dirty="0">
              <a:latin typeface="Arial"/>
              <a:ea typeface="Arial"/>
              <a:cs typeface="Arial"/>
              <a:sym typeface="Arial"/>
            </a:endParaRPr>
          </a:p>
        </p:txBody>
      </p:sp>
      <p:sp>
        <p:nvSpPr>
          <p:cNvPr id="182" name="Google Shape;182;p28: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0570fa37d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lvl="0"/>
            <a:r>
              <a:rPr lang="en-US" sz="1200" b="0" i="0" u="none" strike="noStrike" cap="none" dirty="0">
                <a:solidFill>
                  <a:schemeClr val="dk1"/>
                </a:solidFill>
                <a:effectLst/>
                <a:latin typeface="Calibri"/>
                <a:ea typeface="Calibri"/>
                <a:cs typeface="Calibri"/>
                <a:sym typeface="Calibri"/>
              </a:rPr>
              <a:t>My name is Ernest Ezeugo. Currently, I’m the Policy Director at National Campus Leadership Council, a non-profit organization dedicated to elevating and strengthening student voice in higher education policy. </a:t>
            </a:r>
          </a:p>
          <a:p>
            <a:pPr lvl="0"/>
            <a:r>
              <a:rPr lang="en-US" sz="1200" b="0" i="0" u="none" strike="noStrike" cap="none" dirty="0">
                <a:solidFill>
                  <a:schemeClr val="dk1"/>
                </a:solidFill>
                <a:effectLst/>
                <a:latin typeface="Calibri"/>
                <a:ea typeface="Calibri"/>
                <a:cs typeface="Calibri"/>
                <a:sym typeface="Calibri"/>
              </a:rPr>
              <a:t>But when I got invited to this conference to speak, I was a policy analyst at New America, a think tank in Washington, DC. There, I conducted research for the education policy team on a number of topics, and chief among them is the ethics of predictive analytics in higher education. </a:t>
            </a:r>
          </a:p>
          <a:p>
            <a:pPr lvl="0"/>
            <a:r>
              <a:rPr lang="en-US" sz="1200" b="0" i="0" u="none" strike="noStrike" cap="none" dirty="0">
                <a:solidFill>
                  <a:schemeClr val="dk1"/>
                </a:solidFill>
                <a:effectLst/>
                <a:latin typeface="Calibri"/>
                <a:ea typeface="Calibri"/>
                <a:cs typeface="Calibri"/>
                <a:sym typeface="Calibri"/>
              </a:rPr>
              <a:t>My colleague, Iris Palmer, continues to be one of the preeminent researchers discussing the ethics of predictive analytics in higher education. If you’re interested in that, I implore you to seek out New America on social media and follow her work. I’ve also included my contact information. </a:t>
            </a:r>
          </a:p>
        </p:txBody>
      </p:sp>
      <p:sp>
        <p:nvSpPr>
          <p:cNvPr id="62" name="Google Shape;62;g50570fa37d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9: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a:p>
        </p:txBody>
      </p:sp>
      <p:sp>
        <p:nvSpPr>
          <p:cNvPr id="188" name="Google Shape;188;p29: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0: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Speaking of slides that could be a whole seminar, this. For now, I’ll just say that this is about thinking about all the issues we’ve touched on when buying or designing predictive analytics systems.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Choose your vendor wisely. There are a lot of considerations. And then there’s our guide.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But there’s also testing and being transparent about your models. Test them. Document them. Don’t be afraid to be open about findings so you can workshop them. Doing a disparate impact analysis early on will save you a lot of heartache in the long run. </a:t>
            </a:r>
          </a:p>
          <a:p>
            <a:pPr marL="311150" lvl="0" indent="-171450" algn="l" rtl="0">
              <a:lnSpc>
                <a:spcPct val="115000"/>
              </a:lnSpc>
              <a:spcBef>
                <a:spcPts val="0"/>
              </a:spcBef>
              <a:spcAft>
                <a:spcPts val="0"/>
              </a:spcAft>
              <a:buClr>
                <a:schemeClr val="dk1"/>
              </a:buClr>
              <a:buSzPts val="1400"/>
              <a:buFont typeface="Arial" panose="020B0604020202020204" pitchFamily="34" charset="0"/>
              <a:buChar char="•"/>
            </a:pPr>
            <a:endParaRPr dirty="0"/>
          </a:p>
        </p:txBody>
      </p:sp>
      <p:sp>
        <p:nvSpPr>
          <p:cNvPr id="193" name="Google Shape;193;p30: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1: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a:p>
        </p:txBody>
      </p:sp>
      <p:sp>
        <p:nvSpPr>
          <p:cNvPr id="199" name="Google Shape;199;p3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2: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4000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Finally, and maybe most importantly, intervene with care. This is the most human element of all of this. </a:t>
            </a:r>
          </a:p>
          <a:p>
            <a:pPr marL="4000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For starters, communication is key. It’s important to recognize that one message can have different effects on different communities. </a:t>
            </a:r>
          </a:p>
          <a:p>
            <a:pPr marL="4000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 a part of our guiding practices research, we dug into a paper about an experiment among French universities where students who were struggling in their majors were given a warning about how that major “may not be right for you.” Their biggest finding was that the students who were most likely to drop out as a result of getting that intervention were students from low-income, first generation backgrounds. So message matters.</a:t>
            </a:r>
          </a:p>
          <a:p>
            <a:pPr marL="4000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Train your staff on implicit biases. This is a non-negotiable in using predictive analytics. We all have biases, and when we see them reinforced in data, sometimes it makes us think that we don’t. So train the staff delivering interventions on how to avoid this. </a:t>
            </a:r>
          </a:p>
          <a:p>
            <a:pPr marL="4000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Finally, test and evaluate. The message is the same: test your interventions for disparate impact. Document it. Be transparent about your findings. </a:t>
            </a:r>
          </a:p>
          <a:p>
            <a:pPr marL="171450" lvl="0" indent="-171450" algn="l" rtl="0">
              <a:lnSpc>
                <a:spcPct val="100000"/>
              </a:lnSpc>
              <a:spcBef>
                <a:spcPts val="0"/>
              </a:spcBef>
              <a:spcAft>
                <a:spcPts val="0"/>
              </a:spcAft>
              <a:buSzPts val="1400"/>
              <a:buFont typeface="Arial" panose="020B0604020202020204" pitchFamily="34" charset="0"/>
              <a:buChar char="•"/>
            </a:pPr>
            <a:endParaRPr dirty="0"/>
          </a:p>
        </p:txBody>
      </p:sp>
      <p:sp>
        <p:nvSpPr>
          <p:cNvPr id="204" name="Google Shape;204;p3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eee2b015c_0_21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4eee2b015c_0_217: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139700" lvl="0" indent="0" algn="l" rtl="0">
              <a:lnSpc>
                <a:spcPct val="115000"/>
              </a:lnSpc>
              <a:spcBef>
                <a:spcPts val="0"/>
              </a:spcBef>
              <a:spcAft>
                <a:spcPts val="0"/>
              </a:spcAft>
              <a:buClr>
                <a:schemeClr val="dk1"/>
              </a:buClr>
              <a:buSzPts val="1400"/>
              <a:buNone/>
            </a:pPr>
            <a:r>
              <a:rPr lang="en-US" sz="1400" dirty="0">
                <a:latin typeface="Arial"/>
                <a:ea typeface="Arial"/>
                <a:cs typeface="Arial"/>
                <a:sym typeface="Arial"/>
              </a:rPr>
              <a:t> </a:t>
            </a:r>
            <a:endParaRPr sz="1400" dirty="0">
              <a:latin typeface="Arial"/>
              <a:ea typeface="Arial"/>
              <a:cs typeface="Arial"/>
              <a:sym typeface="Arial"/>
            </a:endParaRPr>
          </a:p>
        </p:txBody>
      </p:sp>
      <p:sp>
        <p:nvSpPr>
          <p:cNvPr id="104" name="Google Shape;104;g4eee2b015c_0_217: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8974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5: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5: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457200" lvl="0" indent="-317500" algn="l" rtl="0">
              <a:lnSpc>
                <a:spcPct val="115000"/>
              </a:lnSpc>
              <a:spcBef>
                <a:spcPts val="0"/>
              </a:spcBef>
              <a:spcAft>
                <a:spcPts val="0"/>
              </a:spcAft>
              <a:buClr>
                <a:schemeClr val="dk1"/>
              </a:buClr>
              <a:buSzPts val="1400"/>
              <a:buChar char="●"/>
            </a:pPr>
            <a:r>
              <a:rPr lang="en-US" sz="1400">
                <a:latin typeface="Arial"/>
                <a:ea typeface="Arial"/>
                <a:cs typeface="Arial"/>
                <a:sym typeface="Arial"/>
              </a:rPr>
              <a:t>Even though we gave you a lot of information, we only covered the surface level of the suite of research New America has done on predictive analytics in higher education. We’ve published three papers on our research that you can find at newamerica.org. I’ve also tweeted out links to each of the papers. They are… </a:t>
            </a:r>
            <a:endParaRPr/>
          </a:p>
        </p:txBody>
      </p:sp>
      <p:sp>
        <p:nvSpPr>
          <p:cNvPr id="211" name="Google Shape;211;p35: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0570fa37d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15000"/>
              </a:lnSpc>
              <a:spcBef>
                <a:spcPts val="0"/>
              </a:spcBef>
              <a:spcAft>
                <a:spcPts val="0"/>
              </a:spcAft>
              <a:buClr>
                <a:schemeClr val="dk1"/>
              </a:buClr>
              <a:buSzPts val="1400"/>
              <a:buNone/>
            </a:pPr>
            <a:endParaRPr dirty="0"/>
          </a:p>
        </p:txBody>
      </p:sp>
      <p:sp>
        <p:nvSpPr>
          <p:cNvPr id="62" name="Google Shape;62;g50570fa37d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95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eee2b015c_0_45: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lvl="0"/>
            <a:r>
              <a:rPr lang="en-US" sz="1200" b="0" i="0" u="none" strike="noStrike" cap="none" dirty="0">
                <a:solidFill>
                  <a:schemeClr val="dk1"/>
                </a:solidFill>
                <a:effectLst/>
                <a:latin typeface="Calibri"/>
                <a:ea typeface="Calibri"/>
                <a:cs typeface="Calibri"/>
                <a:sym typeface="Calibri"/>
              </a:rPr>
              <a:t>I’m going to set the mood here with a tale of two universities using predictive analytics, define uses, potential challenges, and New America’s five guiding practices for ethical use, and then I’m going to give you all a scenario for us to talk about to end the presentation. </a:t>
            </a:r>
          </a:p>
          <a:p>
            <a:pPr lvl="0"/>
            <a:r>
              <a:rPr lang="en-US" sz="1200" b="0" i="0" u="none" strike="noStrike" cap="none" dirty="0">
                <a:solidFill>
                  <a:schemeClr val="dk1"/>
                </a:solidFill>
                <a:effectLst/>
                <a:latin typeface="Calibri"/>
                <a:ea typeface="Calibri"/>
                <a:cs typeface="Calibri"/>
                <a:sym typeface="Calibri"/>
              </a:rPr>
              <a:t>First, a Tale of Two Universities.</a:t>
            </a:r>
          </a:p>
        </p:txBody>
      </p:sp>
      <p:sp>
        <p:nvSpPr>
          <p:cNvPr id="71" name="Google Shape;71;g4eee2b015c_0_45: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eee2b015c_0_9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4eee2b015c_0_97: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first part of our tale is about Mount St. Mary University. You may have heard the story of Simon Newman, Mount St. Mary’s president from the private sector, who proposed sending out a survey to freshmen that would help highlight which students had the highest risk of dropping out.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Students who took the survey weren’t told how their data would be used. They were only informed that their answers would have no bearing on their time at the university in an email that delivered the survey.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But the reality was that Simon Newman intended to use this data to counsel out the riskiest students--who were least likely to graduate--before the institution had to report their retention rates.</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When faculty objected, he doubled down, giving us this gem of a quote. I know </a:t>
            </a:r>
            <a:r>
              <a:rPr lang="en-US" sz="1200" b="0" i="0" u="none" strike="noStrike" cap="none" dirty="0" err="1">
                <a:solidFill>
                  <a:schemeClr val="dk1"/>
                </a:solidFill>
                <a:effectLst/>
                <a:latin typeface="Calibri"/>
                <a:ea typeface="Calibri"/>
                <a:cs typeface="Calibri"/>
                <a:sym typeface="Calibri"/>
              </a:rPr>
              <a:t>y’all</a:t>
            </a:r>
            <a:r>
              <a:rPr lang="en-US" sz="1200" b="0" i="0" u="none" strike="noStrike" cap="none" dirty="0">
                <a:solidFill>
                  <a:schemeClr val="dk1"/>
                </a:solidFill>
                <a:effectLst/>
                <a:latin typeface="Calibri"/>
                <a:ea typeface="Calibri"/>
                <a:cs typeface="Calibri"/>
                <a:sym typeface="Calibri"/>
              </a:rPr>
              <a:t> can read but I’m going to read it aloud for effect. (Read quote).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So obviously this quote is… aggressive. But let’s examine what else made this situation unethical. It’s bad enough that Newman wanted to use student data to help the college at the expense of the student. But it is especially wrong that students were misled about how their data would be used.</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Fortunately, this plan was never initiated. President Newman resigned soon after the news broke in the national media.</a:t>
            </a:r>
          </a:p>
          <a:p>
            <a:pPr marL="173422" lvl="0" indent="-84522" algn="l" rtl="0">
              <a:lnSpc>
                <a:spcPct val="100000"/>
              </a:lnSpc>
              <a:spcBef>
                <a:spcPts val="0"/>
              </a:spcBef>
              <a:spcAft>
                <a:spcPts val="0"/>
              </a:spcAft>
              <a:buSzPts val="1400"/>
              <a:buFont typeface="Arial"/>
              <a:buNone/>
            </a:pPr>
            <a:endParaRPr dirty="0"/>
          </a:p>
        </p:txBody>
      </p:sp>
      <p:sp>
        <p:nvSpPr>
          <p:cNvPr id="80" name="Google Shape;80;g4eee2b015c_0_97: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eee2b015c_0_150: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second part of our story is about Georgia State University, where President Mark Becker and Vice President for Enrollment Management and Student Success Tim Renick have used analytics as part of a larger strategy to close achievement gaps at the college.</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By now, Georgia State’s story is integral to what it means to use predictive analytics successfully. In 2011, they partnered with EAB to redesign their student advising strategy.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That included hiring 42 new advisers and implementing an early alert system that prompted advisers to have conversations with students who had gone off track.</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This led to increased graduation rates and—most impressively—a total closing of the graduation gap between white and black students as well as for Pell eligible students.</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And unlike the main character in the first half of our tale, neither Mark and Tim got fired, nor asked to resign. On the contrary, they represent one of the most successful stories of data analytics in higher education.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moral of this story is that leaders at both Mount St. Mary and Georgia State engaged predictive analytics to achieve their goals. But the ways in which they used it show both the great promise and great peril of using predictive analytics in higher education. </a:t>
            </a:r>
          </a:p>
        </p:txBody>
      </p:sp>
      <p:sp>
        <p:nvSpPr>
          <p:cNvPr id="88" name="Google Shape;88;g4eee2b015c_0_150: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eee2b015c_0_21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4eee2b015c_0_217: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So. What is predictive analytics? Honestly, we could do a whole session on this alone.</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 our landscape analysis, we defined predictive analytics simply: when past data is used to make predictions about the future.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To really understand why predictive analytics has such high reward and high risk for higher education, we need to dig a little deeper.</a:t>
            </a:r>
          </a:p>
        </p:txBody>
      </p:sp>
      <p:sp>
        <p:nvSpPr>
          <p:cNvPr id="104" name="Google Shape;104;g4eee2b015c_0_217: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 our landscape analysis, we identified a few ways colleges are using predictive analytics for student and institutional success, detailed here.</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There’s enrollment. Enrollment management is costly work! Schools are using data to help forecast the size and anticipate the need of incoming and returning classes.</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There’s Early Alert Systems. We touched on this a little with Georgia State, but colleges are using data points from all corners and measures of campus life to identify students who are off-track for graduation sooner and intervene earlier.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Recommender Systems. We love the idea of choice, but sometimes we drown students in choice. Colleges are using data to help students choose courses and degree plans that best align with their interests.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Adaptive Technology.  Colleges are using data from the classroom to help faculty better teach their students.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And finally, facilities: colleges are using data to manage resources more effectively. This is everything from looking at classroom space to predicting what classes will be in demand and which won’t in a given semester. </a:t>
            </a:r>
          </a:p>
          <a:p>
            <a:pPr>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Each of these have shown promises results in making things more efficient and helping students meet their goals. But as we talked to colleges implementing these systems for our landscape analysis, it became clear there were potential pitfalls, as well.</a:t>
            </a:r>
            <a:endParaRPr dirty="0"/>
          </a:p>
        </p:txBody>
      </p:sp>
      <p:sp>
        <p:nvSpPr>
          <p:cNvPr id="110" name="Google Shape;110;p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0406b570d_0_20: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Tracking (or streaming, or phasing) is the act of separating students by academic ability into groups.</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It’s unfortunately too easy to use data and predictive analytics as an excuse to shuffle certain students into certain classes, majors, and pathways.</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Of course there are individual reasons that certain students may or may not be “cut out for” certain fields.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If, however, your framework is using historic data to systematically exclude low-income or minority students from majors like engineering, you’re perpetuating a larger cycle of inequality and potentially tracking students who could do well in such majors into majors they may not want and majors with a lower return on investment.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During our research, we spoke to a Latinx graduate from a university I won’t mention who told us a story of how one of her professors once told her she wasn’t cut out for his engineering class because the school’s predictive analytics system said so. The year we spoke to her, she graduated with an engineering degree. Take from that what you will. </a:t>
            </a:r>
          </a:p>
        </p:txBody>
      </p:sp>
      <p:sp>
        <p:nvSpPr>
          <p:cNvPr id="116" name="Google Shape;116;g50406b570d_0_20: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0406b570d_0_29: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Profiling is using a person’s demographic characteristics to predict their capabilities.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Profiling is “past is future, demographics are destiny”, and other phrases that sound cool but can play out problematically in practice.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These systems should tell us more than demographic information.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Our landscape analysis research lead us to one university administrator whose prior job was as a social services manager in a large city. They purchase a system that they were told would help them better target their resources, but all that system ended up telling them was who their poorest residents were. </a:t>
            </a:r>
          </a:p>
          <a:p>
            <a:pPr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That kind of surface analysis isn’t just unhelpful—it can also be harmful. </a:t>
            </a:r>
          </a:p>
          <a:p>
            <a:pPr marL="457200" lvl="0" indent="-317500" algn="l" rtl="0">
              <a:lnSpc>
                <a:spcPct val="115000"/>
              </a:lnSpc>
              <a:spcBef>
                <a:spcPts val="0"/>
              </a:spcBef>
              <a:spcAft>
                <a:spcPts val="0"/>
              </a:spcAft>
              <a:buClr>
                <a:schemeClr val="dk1"/>
              </a:buClr>
              <a:buSzPts val="1400"/>
              <a:buChar char="●"/>
            </a:pPr>
            <a:endParaRPr sz="1400" dirty="0"/>
          </a:p>
        </p:txBody>
      </p:sp>
      <p:sp>
        <p:nvSpPr>
          <p:cNvPr id="123" name="Google Shape;123;g50406b570d_0_29: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524000" y="1791835"/>
            <a:ext cx="9144000" cy="2387600"/>
          </a:xfrm>
          <a:prstGeom prst="rect">
            <a:avLst/>
          </a:prstGeom>
          <a:noFill/>
          <a:ln>
            <a:noFill/>
          </a:ln>
        </p:spPr>
        <p:txBody>
          <a:bodyPr spcFirstLastPara="1" wrap="square" lIns="91425" tIns="45700" rIns="91425" bIns="45700" anchor="b" anchorCtr="0"/>
          <a:lstStyle>
            <a:lvl1pPr marR="0" lvl="0" algn="ctr">
              <a:lnSpc>
                <a:spcPct val="90000"/>
              </a:lnSpc>
              <a:spcBef>
                <a:spcPts val="0"/>
              </a:spcBef>
              <a:spcAft>
                <a:spcPts val="0"/>
              </a:spcAft>
              <a:buClr>
                <a:srgbClr val="2EBCB3"/>
              </a:buClr>
              <a:buSzPts val="6000"/>
              <a:buFont typeface="Source Sans Pro Black"/>
              <a:buNone/>
              <a:defRPr sz="6000" b="0" i="0" u="none" strike="noStrike" cap="none">
                <a:solidFill>
                  <a:srgbClr val="2EBCB3"/>
                </a:solidFill>
                <a:latin typeface="Source Sans Pro Black"/>
                <a:ea typeface="Source Sans Pro Black"/>
                <a:cs typeface="Source Sans Pro Black"/>
                <a:sym typeface="Source Sans Pro Black"/>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 name="Google Shape;19;p2"/>
          <p:cNvSpPr txBox="1">
            <a:spLocks noGrp="1"/>
          </p:cNvSpPr>
          <p:nvPr>
            <p:ph type="subTitle" idx="1"/>
          </p:nvPr>
        </p:nvSpPr>
        <p:spPr>
          <a:xfrm>
            <a:off x="1524000" y="4271510"/>
            <a:ext cx="9144000" cy="1655762"/>
          </a:xfrm>
          <a:prstGeom prst="rect">
            <a:avLst/>
          </a:prstGeom>
          <a:noFill/>
          <a:ln>
            <a:noFill/>
          </a:ln>
        </p:spPr>
        <p:txBody>
          <a:bodyPr spcFirstLastPara="1" wrap="square" lIns="91425" tIns="45700" rIns="91425" bIns="45700" anchor="t" anchorCtr="0"/>
          <a:lstStyle>
            <a:lvl1pPr marR="0" lvl="0" algn="ctr">
              <a:lnSpc>
                <a:spcPct val="90000"/>
              </a:lnSpc>
              <a:spcBef>
                <a:spcPts val="1000"/>
              </a:spcBef>
              <a:spcAft>
                <a:spcPts val="0"/>
              </a:spcAft>
              <a:buClr>
                <a:srgbClr val="7F7F7F"/>
              </a:buClr>
              <a:buSzPts val="2400"/>
              <a:buFont typeface="Arial"/>
              <a:buNone/>
              <a:defRPr sz="2400" b="0" i="0" u="none" strike="noStrike" cap="none">
                <a:solidFill>
                  <a:srgbClr val="7F7F7F"/>
                </a:solidFill>
                <a:latin typeface="Georgia"/>
                <a:ea typeface="Georgia"/>
                <a:cs typeface="Georgia"/>
                <a:sym typeface="Georgia"/>
              </a:defRPr>
            </a:lvl1pPr>
            <a:lvl2pPr marR="0" lvl="1" algn="ctr">
              <a:lnSpc>
                <a:spcPct val="90000"/>
              </a:lnSpc>
              <a:spcBef>
                <a:spcPts val="500"/>
              </a:spcBef>
              <a:spcAft>
                <a:spcPts val="0"/>
              </a:spcAft>
              <a:buClr>
                <a:schemeClr val="dk1"/>
              </a:buClr>
              <a:buSzPts val="2000"/>
              <a:buFont typeface="Georgia"/>
              <a:buNone/>
              <a:defRPr sz="2000" b="0" i="0" u="none" strike="noStrike" cap="none">
                <a:solidFill>
                  <a:schemeClr val="dk1"/>
                </a:solidFill>
                <a:latin typeface="Georgia"/>
                <a:ea typeface="Georgia"/>
                <a:cs typeface="Georgia"/>
                <a:sym typeface="Georgia"/>
              </a:defRPr>
            </a:lvl2pPr>
            <a:lvl3pPr marR="0" lvl="2" algn="ctr">
              <a:lnSpc>
                <a:spcPct val="90000"/>
              </a:lnSpc>
              <a:spcBef>
                <a:spcPts val="500"/>
              </a:spcBef>
              <a:spcAft>
                <a:spcPts val="0"/>
              </a:spcAft>
              <a:buClr>
                <a:srgbClr val="7F7F7F"/>
              </a:buClr>
              <a:buSzPts val="1800"/>
              <a:buFont typeface="Arial"/>
              <a:buNone/>
              <a:defRPr sz="1800" b="0" i="1" u="none" strike="noStrike" cap="none">
                <a:solidFill>
                  <a:srgbClr val="7F7F7F"/>
                </a:solidFill>
                <a:latin typeface="Georgia"/>
                <a:ea typeface="Georgia"/>
                <a:cs typeface="Georgia"/>
                <a:sym typeface="Georgia"/>
              </a:defRPr>
            </a:lvl3pPr>
            <a:lvl4pPr marR="0" lvl="3" algn="ctr">
              <a:lnSpc>
                <a:spcPct val="90000"/>
              </a:lnSpc>
              <a:spcBef>
                <a:spcPts val="500"/>
              </a:spcBef>
              <a:spcAft>
                <a:spcPts val="0"/>
              </a:spcAft>
              <a:buClr>
                <a:schemeClr val="dk1"/>
              </a:buClr>
              <a:buSzPts val="1600"/>
              <a:buFont typeface="Georgia"/>
              <a:buNone/>
              <a:defRPr sz="1600" b="0" i="0" u="none" strike="noStrike" cap="none">
                <a:solidFill>
                  <a:schemeClr val="dk1"/>
                </a:solidFill>
                <a:latin typeface="Georgia"/>
                <a:ea typeface="Georgia"/>
                <a:cs typeface="Georgia"/>
                <a:sym typeface="Georgia"/>
              </a:defRPr>
            </a:lvl4pPr>
            <a:lvl5pPr marR="0" lvl="4" algn="ctr">
              <a:lnSpc>
                <a:spcPct val="90000"/>
              </a:lnSpc>
              <a:spcBef>
                <a:spcPts val="500"/>
              </a:spcBef>
              <a:spcAft>
                <a:spcPts val="0"/>
              </a:spcAft>
              <a:buClr>
                <a:schemeClr val="dk1"/>
              </a:buClr>
              <a:buSzPts val="1600"/>
              <a:buFont typeface="Georgia"/>
              <a:buNone/>
              <a:defRPr sz="1600" b="0" i="0" u="none" strike="noStrike" cap="none">
                <a:solidFill>
                  <a:schemeClr val="dk1"/>
                </a:solidFill>
                <a:latin typeface="Georgia"/>
                <a:ea typeface="Georgia"/>
                <a:cs typeface="Georgia"/>
                <a:sym typeface="Georgia"/>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a:lnSpc>
                <a:spcPct val="90000"/>
              </a:lnSpc>
              <a:spcBef>
                <a:spcPts val="0"/>
              </a:spcBef>
              <a:spcAft>
                <a:spcPts val="0"/>
              </a:spcAft>
              <a:buClr>
                <a:srgbClr val="2EBCB3"/>
              </a:buClr>
              <a:buSzPts val="6000"/>
              <a:buFont typeface="Source Sans Pro Black"/>
              <a:buNone/>
              <a:defRPr sz="6000" b="0" i="0" u="none" strike="noStrike" cap="none">
                <a:solidFill>
                  <a:srgbClr val="2EBCB3"/>
                </a:solidFill>
                <a:latin typeface="Source Sans Pro Black"/>
                <a:ea typeface="Source Sans Pro Black"/>
                <a:cs typeface="Source Sans Pro Black"/>
                <a:sym typeface="Source Sans Pro Black"/>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 name="Google Shape;25;p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Georgia"/>
                <a:ea typeface="Georgia"/>
                <a:cs typeface="Georgia"/>
                <a:sym typeface="Georgia"/>
              </a:defRPr>
            </a:lvl1pPr>
            <a:lvl2pPr marL="914400" marR="0" lvl="1" indent="-228600" algn="l">
              <a:lnSpc>
                <a:spcPct val="90000"/>
              </a:lnSpc>
              <a:spcBef>
                <a:spcPts val="500"/>
              </a:spcBef>
              <a:spcAft>
                <a:spcPts val="0"/>
              </a:spcAft>
              <a:buClr>
                <a:srgbClr val="888888"/>
              </a:buClr>
              <a:buSzPts val="2000"/>
              <a:buFont typeface="Georgia"/>
              <a:buNone/>
              <a:defRPr sz="2000" b="0" i="0" u="none" strike="noStrike" cap="none">
                <a:solidFill>
                  <a:srgbClr val="888888"/>
                </a:solidFill>
                <a:latin typeface="Georgia"/>
                <a:ea typeface="Georgia"/>
                <a:cs typeface="Georgia"/>
                <a:sym typeface="Georgia"/>
              </a:defRPr>
            </a:lvl2pPr>
            <a:lvl3pPr marL="1371600" marR="0" lvl="2" indent="-228600" algn="l">
              <a:lnSpc>
                <a:spcPct val="90000"/>
              </a:lnSpc>
              <a:spcBef>
                <a:spcPts val="500"/>
              </a:spcBef>
              <a:spcAft>
                <a:spcPts val="0"/>
              </a:spcAft>
              <a:buClr>
                <a:srgbClr val="888888"/>
              </a:buClr>
              <a:buSzPts val="1800"/>
              <a:buFont typeface="Arial"/>
              <a:buNone/>
              <a:defRPr sz="1800" b="0" i="1" u="none" strike="noStrike" cap="none">
                <a:solidFill>
                  <a:srgbClr val="888888"/>
                </a:solidFill>
                <a:latin typeface="Georgia"/>
                <a:ea typeface="Georgia"/>
                <a:cs typeface="Georgia"/>
                <a:sym typeface="Georgia"/>
              </a:defRPr>
            </a:lvl3pPr>
            <a:lvl4pPr marL="1828800" marR="0" lvl="3" indent="-228600" algn="l">
              <a:lnSpc>
                <a:spcPct val="90000"/>
              </a:lnSpc>
              <a:spcBef>
                <a:spcPts val="500"/>
              </a:spcBef>
              <a:spcAft>
                <a:spcPts val="0"/>
              </a:spcAft>
              <a:buClr>
                <a:srgbClr val="888888"/>
              </a:buClr>
              <a:buSzPts val="1600"/>
              <a:buFont typeface="Georgia"/>
              <a:buNone/>
              <a:defRPr sz="1600" b="0" i="0" u="none" strike="noStrike" cap="none">
                <a:solidFill>
                  <a:srgbClr val="888888"/>
                </a:solidFill>
                <a:latin typeface="Georgia"/>
                <a:ea typeface="Georgia"/>
                <a:cs typeface="Georgia"/>
                <a:sym typeface="Georgia"/>
              </a:defRPr>
            </a:lvl4pPr>
            <a:lvl5pPr marL="2286000" marR="0" lvl="4" indent="-228600" algn="l">
              <a:lnSpc>
                <a:spcPct val="90000"/>
              </a:lnSpc>
              <a:spcBef>
                <a:spcPts val="500"/>
              </a:spcBef>
              <a:spcAft>
                <a:spcPts val="0"/>
              </a:spcAft>
              <a:buClr>
                <a:srgbClr val="888888"/>
              </a:buClr>
              <a:buSzPts val="1600"/>
              <a:buFont typeface="Georgia"/>
              <a:buNone/>
              <a:defRPr sz="1600" b="0" i="0" u="none" strike="noStrike" cap="none">
                <a:solidFill>
                  <a:srgbClr val="888888"/>
                </a:solidFill>
                <a:latin typeface="Georgia"/>
                <a:ea typeface="Georgia"/>
                <a:cs typeface="Georgia"/>
                <a:sym typeface="Georgia"/>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BCB3"/>
              </a:buClr>
              <a:buSzPts val="4400"/>
              <a:buFont typeface="Source Sans Pro Black"/>
              <a:buNone/>
              <a:defRPr sz="4400" b="0" i="0" u="none" strike="noStrike" cap="none">
                <a:solidFill>
                  <a:srgbClr val="2EBCB3"/>
                </a:solidFill>
                <a:latin typeface="Source Sans Pro Black"/>
                <a:ea typeface="Source Sans Pro Black"/>
                <a:cs typeface="Source Sans Pro Black"/>
                <a:sym typeface="Source Sans Pro Black"/>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57200" algn="l">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Georgia"/>
                <a:ea typeface="Georgia"/>
                <a:cs typeface="Georgia"/>
                <a:sym typeface="Georgia"/>
              </a:defRPr>
            </a:lvl1pPr>
            <a:lvl2pPr marL="914400" marR="0" lvl="1" indent="-431800" algn="l">
              <a:lnSpc>
                <a:spcPct val="90000"/>
              </a:lnSpc>
              <a:spcBef>
                <a:spcPts val="500"/>
              </a:spcBef>
              <a:spcAft>
                <a:spcPts val="0"/>
              </a:spcAft>
              <a:buClr>
                <a:schemeClr val="dk1"/>
              </a:buClr>
              <a:buSzPts val="3200"/>
              <a:buFont typeface="Georgia"/>
              <a:buChar char="−"/>
              <a:defRPr sz="3200" b="0" i="0" u="none" strike="noStrike" cap="none">
                <a:solidFill>
                  <a:schemeClr val="dk1"/>
                </a:solidFill>
                <a:latin typeface="Georgia"/>
                <a:ea typeface="Georgia"/>
                <a:cs typeface="Georgia"/>
                <a:sym typeface="Georgia"/>
              </a:defRPr>
            </a:lvl2pPr>
            <a:lvl3pPr marL="1371600" marR="0" lvl="2" indent="-406400" algn="l">
              <a:lnSpc>
                <a:spcPct val="90000"/>
              </a:lnSpc>
              <a:spcBef>
                <a:spcPts val="500"/>
              </a:spcBef>
              <a:spcAft>
                <a:spcPts val="0"/>
              </a:spcAft>
              <a:buClr>
                <a:srgbClr val="7F7F7F"/>
              </a:buClr>
              <a:buSzPts val="2800"/>
              <a:buFont typeface="Arial"/>
              <a:buChar char="•"/>
              <a:defRPr sz="2800" b="0" i="1" u="none" strike="noStrike" cap="none">
                <a:solidFill>
                  <a:srgbClr val="7F7F7F"/>
                </a:solidFill>
                <a:latin typeface="Georgia"/>
                <a:ea typeface="Georgia"/>
                <a:cs typeface="Georgia"/>
                <a:sym typeface="Georgia"/>
              </a:defRPr>
            </a:lvl3pPr>
            <a:lvl4pPr marL="1828800" marR="0" lvl="3" indent="-381000" algn="l">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4pPr>
            <a:lvl5pPr marL="2286000" marR="0" lvl="4" indent="-381000" algn="l">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57200" algn="l">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Georgia"/>
                <a:ea typeface="Georgia"/>
                <a:cs typeface="Georgia"/>
                <a:sym typeface="Georgia"/>
              </a:defRPr>
            </a:lvl1pPr>
            <a:lvl2pPr marL="914400" marR="0" lvl="1" indent="-431800" algn="l">
              <a:lnSpc>
                <a:spcPct val="90000"/>
              </a:lnSpc>
              <a:spcBef>
                <a:spcPts val="500"/>
              </a:spcBef>
              <a:spcAft>
                <a:spcPts val="0"/>
              </a:spcAft>
              <a:buClr>
                <a:schemeClr val="dk1"/>
              </a:buClr>
              <a:buSzPts val="3200"/>
              <a:buFont typeface="Georgia"/>
              <a:buChar char="−"/>
              <a:defRPr sz="3200" b="0" i="0" u="none" strike="noStrike" cap="none">
                <a:solidFill>
                  <a:schemeClr val="dk1"/>
                </a:solidFill>
                <a:latin typeface="Georgia"/>
                <a:ea typeface="Georgia"/>
                <a:cs typeface="Georgia"/>
                <a:sym typeface="Georgia"/>
              </a:defRPr>
            </a:lvl2pPr>
            <a:lvl3pPr marL="1371600" marR="0" lvl="2" indent="-406400" algn="l">
              <a:lnSpc>
                <a:spcPct val="90000"/>
              </a:lnSpc>
              <a:spcBef>
                <a:spcPts val="500"/>
              </a:spcBef>
              <a:spcAft>
                <a:spcPts val="0"/>
              </a:spcAft>
              <a:buClr>
                <a:srgbClr val="7F7F7F"/>
              </a:buClr>
              <a:buSzPts val="2800"/>
              <a:buFont typeface="Arial"/>
              <a:buChar char="•"/>
              <a:defRPr sz="2800" b="0" i="1" u="none" strike="noStrike" cap="none">
                <a:solidFill>
                  <a:srgbClr val="7F7F7F"/>
                </a:solidFill>
                <a:latin typeface="Georgia"/>
                <a:ea typeface="Georgia"/>
                <a:cs typeface="Georgia"/>
                <a:sym typeface="Georgia"/>
              </a:defRPr>
            </a:lvl3pPr>
            <a:lvl4pPr marL="1828800" marR="0" lvl="3" indent="-381000" algn="l">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4pPr>
            <a:lvl5pPr marL="2286000" marR="0" lvl="4" indent="-381000" algn="l">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BCB3"/>
              </a:buClr>
              <a:buSzPts val="4400"/>
              <a:buFont typeface="Source Sans Pro Black"/>
              <a:buNone/>
              <a:defRPr sz="4400" b="0" i="0" u="none" strike="noStrike" cap="none">
                <a:solidFill>
                  <a:srgbClr val="2EBCB3"/>
                </a:solidFill>
                <a:latin typeface="Source Sans Pro Black"/>
                <a:ea typeface="Source Sans Pro Black"/>
                <a:cs typeface="Source Sans Pro Black"/>
                <a:sym typeface="Source Sans Pro Black"/>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8" name="Google Shape;38;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57200" algn="l">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Georgia"/>
                <a:ea typeface="Georgia"/>
                <a:cs typeface="Georgia"/>
                <a:sym typeface="Georgia"/>
              </a:defRPr>
            </a:lvl1pPr>
            <a:lvl2pPr marL="914400" marR="0" lvl="1" indent="-431800" algn="l">
              <a:lnSpc>
                <a:spcPct val="90000"/>
              </a:lnSpc>
              <a:spcBef>
                <a:spcPts val="500"/>
              </a:spcBef>
              <a:spcAft>
                <a:spcPts val="0"/>
              </a:spcAft>
              <a:buClr>
                <a:schemeClr val="dk1"/>
              </a:buClr>
              <a:buSzPts val="3200"/>
              <a:buFont typeface="Georgia"/>
              <a:buChar char="−"/>
              <a:defRPr sz="3200" b="0" i="0" u="none" strike="noStrike" cap="none">
                <a:solidFill>
                  <a:schemeClr val="dk1"/>
                </a:solidFill>
                <a:latin typeface="Georgia"/>
                <a:ea typeface="Georgia"/>
                <a:cs typeface="Georgia"/>
                <a:sym typeface="Georgia"/>
              </a:defRPr>
            </a:lvl2pPr>
            <a:lvl3pPr marL="1371600" marR="0" lvl="2" indent="-406400" algn="l">
              <a:lnSpc>
                <a:spcPct val="90000"/>
              </a:lnSpc>
              <a:spcBef>
                <a:spcPts val="500"/>
              </a:spcBef>
              <a:spcAft>
                <a:spcPts val="0"/>
              </a:spcAft>
              <a:buClr>
                <a:srgbClr val="7F7F7F"/>
              </a:buClr>
              <a:buSzPts val="2800"/>
              <a:buFont typeface="Arial"/>
              <a:buChar char="•"/>
              <a:defRPr sz="2800" b="0" i="1" u="none" strike="noStrike" cap="none">
                <a:solidFill>
                  <a:srgbClr val="7F7F7F"/>
                </a:solidFill>
                <a:latin typeface="Georgia"/>
                <a:ea typeface="Georgia"/>
                <a:cs typeface="Georgia"/>
                <a:sym typeface="Georgia"/>
              </a:defRPr>
            </a:lvl3pPr>
            <a:lvl4pPr marL="1828800" marR="0" lvl="3" indent="-381000" algn="l">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4pPr>
            <a:lvl5pPr marL="2286000" marR="0" lvl="4" indent="-381000" algn="l">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quote">
  <p:cSld name="Pullquote">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2766219"/>
            <a:ext cx="10515600" cy="1325563"/>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accent1"/>
              </a:buClr>
              <a:buSzPts val="4400"/>
              <a:buFont typeface="Franklin Gothic"/>
              <a:buNone/>
              <a:defRPr sz="4400" b="0" i="0" u="none" strike="noStrike" cap="none">
                <a:solidFill>
                  <a:schemeClr val="accent1"/>
                </a:solidFill>
                <a:latin typeface="Franklin Gothic"/>
                <a:ea typeface="Franklin Gothic"/>
                <a:cs typeface="Franklin Gothic"/>
                <a:sym typeface="Franklin Gothic"/>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4" name="Google Shape;4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6"/>
          <p:cNvSpPr txBox="1">
            <a:spLocks noGrp="1"/>
          </p:cNvSpPr>
          <p:nvPr>
            <p:ph type="body" idx="1"/>
          </p:nvPr>
        </p:nvSpPr>
        <p:spPr>
          <a:xfrm>
            <a:off x="6759575" y="4310063"/>
            <a:ext cx="4594225" cy="581025"/>
          </a:xfrm>
          <a:prstGeom prst="rect">
            <a:avLst/>
          </a:prstGeom>
          <a:noFill/>
          <a:ln>
            <a:noFill/>
          </a:ln>
        </p:spPr>
        <p:txBody>
          <a:bodyPr spcFirstLastPara="1" wrap="square" lIns="91425" tIns="45700" rIns="91425" bIns="45700" anchor="t" anchorCtr="0"/>
          <a:lstStyle>
            <a:lvl1pPr marL="457200" marR="0" lvl="0" indent="-228600" algn="l">
              <a:lnSpc>
                <a:spcPct val="90000"/>
              </a:lnSpc>
              <a:spcBef>
                <a:spcPts val="1000"/>
              </a:spcBef>
              <a:spcAft>
                <a:spcPts val="0"/>
              </a:spcAft>
              <a:buClr>
                <a:schemeClr val="dk2"/>
              </a:buClr>
              <a:buSzPts val="2000"/>
              <a:buFont typeface="Arial"/>
              <a:buNone/>
              <a:defRPr sz="2000" b="0" i="1" u="none" strike="noStrike" cap="none">
                <a:solidFill>
                  <a:schemeClr val="dk2"/>
                </a:solidFill>
                <a:latin typeface="Georgia"/>
                <a:ea typeface="Georgia"/>
                <a:cs typeface="Georgia"/>
                <a:sym typeface="Georgia"/>
              </a:defRPr>
            </a:lvl1pPr>
            <a:lvl2pPr marL="914400" marR="0" lvl="1" indent="-228600" algn="l">
              <a:lnSpc>
                <a:spcPct val="90000"/>
              </a:lnSpc>
              <a:spcBef>
                <a:spcPts val="50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2pPr>
            <a:lvl3pPr marL="1371600" marR="0" lvl="2" indent="-406400" algn="l">
              <a:lnSpc>
                <a:spcPct val="90000"/>
              </a:lnSpc>
              <a:spcBef>
                <a:spcPts val="500"/>
              </a:spcBef>
              <a:spcAft>
                <a:spcPts val="0"/>
              </a:spcAft>
              <a:buClr>
                <a:srgbClr val="7F7F7F"/>
              </a:buClr>
              <a:buSzPts val="2800"/>
              <a:buFont typeface="Arial"/>
              <a:buChar char="•"/>
              <a:defRPr sz="2800" b="0" i="1" u="none" strike="noStrike" cap="none">
                <a:solidFill>
                  <a:srgbClr val="7F7F7F"/>
                </a:solidFill>
                <a:latin typeface="Georgia"/>
                <a:ea typeface="Georgia"/>
                <a:cs typeface="Georgia"/>
                <a:sym typeface="Georgia"/>
              </a:defRPr>
            </a:lvl3pPr>
            <a:lvl4pPr marL="1828800" marR="0" lvl="3" indent="-381000" algn="l">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4pPr>
            <a:lvl5pPr marL="2286000" marR="0" lvl="4" indent="-381000" algn="l">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EBCB3"/>
              </a:buClr>
              <a:buSzPts val="4400"/>
              <a:buFont typeface="Source Sans Pro Black"/>
              <a:buNone/>
              <a:defRPr sz="4400" b="0" i="0" u="none" strike="noStrike" cap="none">
                <a:solidFill>
                  <a:srgbClr val="2EBCB3"/>
                </a:solidFill>
                <a:latin typeface="Source Sans Pro Black"/>
                <a:ea typeface="Source Sans Pro Black"/>
                <a:cs typeface="Source Sans Pro Black"/>
                <a:sym typeface="Source Sans Pro Black"/>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mt="33000"/>
          </a:blip>
          <a:stretch>
            <a:fillRect/>
          </a:stretch>
        </a:blip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6858000"/>
          </a:xfrm>
          <a:prstGeom prst="rect">
            <a:avLst/>
          </a:prstGeom>
          <a:gradFill>
            <a:gsLst>
              <a:gs pos="0">
                <a:schemeClr val="lt1"/>
              </a:gs>
              <a:gs pos="81000">
                <a:schemeClr val="lt2"/>
              </a:gs>
              <a:gs pos="100000">
                <a:srgbClr val="D0CECE"/>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2EBCB3"/>
              </a:buClr>
              <a:buSzPts val="4400"/>
              <a:buFont typeface="Source Sans Pro Black"/>
              <a:buNone/>
              <a:defRPr sz="4400" b="0" i="0" u="none" strike="noStrike" cap="none">
                <a:solidFill>
                  <a:srgbClr val="2EBCB3"/>
                </a:solidFill>
                <a:latin typeface="Source Sans Pro Black"/>
                <a:ea typeface="Source Sans Pro Black"/>
                <a:cs typeface="Source Sans Pro Black"/>
                <a:sym typeface="Source Sans Pr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Georgia"/>
                <a:ea typeface="Georgia"/>
                <a:cs typeface="Georgia"/>
                <a:sym typeface="Georgia"/>
              </a:defRPr>
            </a:lvl1pPr>
            <a:lvl2pPr marL="914400" marR="0" lvl="1" indent="-431800" algn="l" rtl="0">
              <a:lnSpc>
                <a:spcPct val="90000"/>
              </a:lnSpc>
              <a:spcBef>
                <a:spcPts val="500"/>
              </a:spcBef>
              <a:spcAft>
                <a:spcPts val="0"/>
              </a:spcAft>
              <a:buClr>
                <a:schemeClr val="dk1"/>
              </a:buClr>
              <a:buSzPts val="3200"/>
              <a:buFont typeface="Georgia"/>
              <a:buChar char="−"/>
              <a:defRPr sz="3200" b="0" i="0" u="none" strike="noStrike" cap="none">
                <a:solidFill>
                  <a:schemeClr val="dk1"/>
                </a:solidFill>
                <a:latin typeface="Georgia"/>
                <a:ea typeface="Georgia"/>
                <a:cs typeface="Georgia"/>
                <a:sym typeface="Georgia"/>
              </a:defRPr>
            </a:lvl2pPr>
            <a:lvl3pPr marL="1371600" marR="0" lvl="2" indent="-406400" algn="l" rtl="0">
              <a:lnSpc>
                <a:spcPct val="90000"/>
              </a:lnSpc>
              <a:spcBef>
                <a:spcPts val="500"/>
              </a:spcBef>
              <a:spcAft>
                <a:spcPts val="0"/>
              </a:spcAft>
              <a:buClr>
                <a:srgbClr val="7F7F7F"/>
              </a:buClr>
              <a:buSzPts val="2800"/>
              <a:buFont typeface="Arial"/>
              <a:buChar char="•"/>
              <a:defRPr sz="2800" b="0" i="1" u="none" strike="noStrike" cap="none">
                <a:solidFill>
                  <a:srgbClr val="7F7F7F"/>
                </a:solidFill>
                <a:latin typeface="Georgia"/>
                <a:ea typeface="Georgia"/>
                <a:cs typeface="Georgia"/>
                <a:sym typeface="Georgia"/>
              </a:defRPr>
            </a:lvl3pPr>
            <a:lvl4pPr marL="1828800" marR="0" lvl="3" indent="-381000" algn="l" rtl="0">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4pPr>
            <a:lvl5pPr marL="2286000" marR="0" lvl="4" indent="-381000" algn="l" rtl="0">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descr="NA Logo.png"/>
          <p:cNvPicPr preferRelativeResize="0"/>
          <p:nvPr/>
        </p:nvPicPr>
        <p:blipFill rotWithShape="1">
          <a:blip r:embed="rId10">
            <a:alphaModFix/>
          </a:blip>
          <a:srcRect/>
          <a:stretch/>
        </p:blipFill>
        <p:spPr>
          <a:xfrm>
            <a:off x="9772904" y="6045199"/>
            <a:ext cx="1580896" cy="4786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newamerica.org/education-policy/topics/innovation-education/predictive-analytics/" TargetMode="External"/><Relationship Id="rId5" Type="http://schemas.openxmlformats.org/officeDocument/2006/relationships/image" Target="../media/image19.jp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9"/>
          <p:cNvSpPr txBox="1">
            <a:spLocks noGrp="1"/>
          </p:cNvSpPr>
          <p:nvPr>
            <p:ph type="ctrTitle"/>
          </p:nvPr>
        </p:nvSpPr>
        <p:spPr>
          <a:xfrm>
            <a:off x="1524000" y="2333011"/>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2EBCB3"/>
              </a:buClr>
              <a:buSzPts val="5400"/>
              <a:buFont typeface="Source Sans Pro Black"/>
              <a:buNone/>
            </a:pPr>
            <a:r>
              <a:rPr lang="en-US" sz="5400" b="0" i="0" u="none" strike="noStrike" cap="none">
                <a:solidFill>
                  <a:srgbClr val="2EBCB3"/>
                </a:solidFill>
                <a:latin typeface="Source Sans Pro Black"/>
                <a:ea typeface="Source Sans Pro Black"/>
                <a:cs typeface="Source Sans Pro Black"/>
                <a:sym typeface="Source Sans Pro Black"/>
              </a:rPr>
              <a:t>Implementing Predictive Analytics: </a:t>
            </a:r>
            <a:r>
              <a:rPr lang="en-US" sz="5400">
                <a:latin typeface="Source Sans Pro"/>
                <a:ea typeface="Source Sans Pro"/>
                <a:cs typeface="Source Sans Pro"/>
                <a:sym typeface="Source Sans Pro"/>
              </a:rPr>
              <a:t>Practical and Ethical Challenges</a:t>
            </a:r>
            <a:endParaRPr/>
          </a:p>
        </p:txBody>
      </p:sp>
      <p:sp>
        <p:nvSpPr>
          <p:cNvPr id="59" name="Google Shape;59;p9"/>
          <p:cNvSpPr txBox="1">
            <a:spLocks noGrp="1"/>
          </p:cNvSpPr>
          <p:nvPr>
            <p:ph type="subTitle" idx="1"/>
          </p:nvPr>
        </p:nvSpPr>
        <p:spPr>
          <a:xfrm>
            <a:off x="1524000" y="4961982"/>
            <a:ext cx="9144000" cy="75769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F7F7F"/>
              </a:buClr>
              <a:buSzPts val="2400"/>
              <a:buFont typeface="Arial"/>
              <a:buNone/>
            </a:pPr>
            <a:r>
              <a:rPr lang="en-US" sz="2400" b="0" i="0" u="none" strike="noStrike" cap="none">
                <a:solidFill>
                  <a:srgbClr val="7F7F7F"/>
                </a:solidFill>
                <a:latin typeface="Franklin Gothic"/>
                <a:ea typeface="Franklin Gothic"/>
                <a:cs typeface="Franklin Gothic"/>
                <a:sym typeface="Franklin Gothic"/>
              </a:rPr>
              <a:t>201</a:t>
            </a:r>
            <a:r>
              <a:rPr lang="en-US">
                <a:latin typeface="Franklin Gothic"/>
                <a:ea typeface="Franklin Gothic"/>
                <a:cs typeface="Franklin Gothic"/>
                <a:sym typeface="Franklin Gothic"/>
              </a:rPr>
              <a:t>9 COSUAA Annual Conference</a:t>
            </a:r>
            <a:endParaRPr>
              <a:latin typeface="Franklin Gothic"/>
              <a:ea typeface="Franklin Gothic"/>
              <a:cs typeface="Franklin Gothic"/>
              <a:sym typeface="Franklin Gothic"/>
            </a:endParaRPr>
          </a:p>
          <a:p>
            <a:pPr marL="0" marR="0" lvl="0" indent="0" algn="ctr" rtl="0">
              <a:lnSpc>
                <a:spcPct val="90000"/>
              </a:lnSpc>
              <a:spcBef>
                <a:spcPts val="0"/>
              </a:spcBef>
              <a:spcAft>
                <a:spcPts val="0"/>
              </a:spcAft>
              <a:buClr>
                <a:srgbClr val="7F7F7F"/>
              </a:buClr>
              <a:buSzPts val="2400"/>
              <a:buFont typeface="Arial"/>
              <a:buNone/>
            </a:pPr>
            <a:r>
              <a:rPr lang="en-US">
                <a:latin typeface="Franklin Gothic"/>
                <a:ea typeface="Franklin Gothic"/>
                <a:cs typeface="Franklin Gothic"/>
                <a:sym typeface="Franklin Gothic"/>
              </a:rPr>
              <a:t>Long Beach, CA</a:t>
            </a:r>
            <a:endParaRPr>
              <a:latin typeface="Franklin Gothic"/>
              <a:ea typeface="Franklin Gothic"/>
              <a:cs typeface="Franklin Gothic"/>
              <a:sym typeface="Franklin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9"/>
          <p:cNvPicPr preferRelativeResize="0"/>
          <p:nvPr/>
        </p:nvPicPr>
        <p:blipFill>
          <a:blip r:embed="rId3">
            <a:alphaModFix/>
          </a:blip>
          <a:stretch>
            <a:fillRect/>
          </a:stretch>
        </p:blipFill>
        <p:spPr>
          <a:xfrm>
            <a:off x="0" y="0"/>
            <a:ext cx="12192002" cy="6858000"/>
          </a:xfrm>
          <a:prstGeom prst="rect">
            <a:avLst/>
          </a:prstGeom>
          <a:noFill/>
          <a:ln>
            <a:noFill/>
          </a:ln>
        </p:spPr>
      </p:pic>
      <p:sp>
        <p:nvSpPr>
          <p:cNvPr id="133" name="Google Shape;133;p19"/>
          <p:cNvSpPr/>
          <p:nvPr/>
        </p:nvSpPr>
        <p:spPr>
          <a:xfrm>
            <a:off x="-1" y="-13856"/>
            <a:ext cx="12192000" cy="6871800"/>
          </a:xfrm>
          <a:prstGeom prst="rect">
            <a:avLst/>
          </a:prstGeom>
          <a:gradFill>
            <a:gsLst>
              <a:gs pos="0">
                <a:srgbClr val="3A3838">
                  <a:alpha val="81960"/>
                </a:srgbClr>
              </a:gs>
              <a:gs pos="100000">
                <a:srgbClr val="AEABAB">
                  <a:alpha val="0"/>
                </a:srgbClr>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4" name="Google Shape;134;p19"/>
          <p:cNvSpPr txBox="1">
            <a:spLocks noGrp="1"/>
          </p:cNvSpPr>
          <p:nvPr>
            <p:ph type="title"/>
          </p:nvPr>
        </p:nvSpPr>
        <p:spPr>
          <a:xfrm>
            <a:off x="8515325" y="4728775"/>
            <a:ext cx="3516900" cy="1903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000"/>
              <a:buFont typeface="Source Sans Pro Black"/>
              <a:buNone/>
            </a:pPr>
            <a:r>
              <a:rPr lang="en-US" sz="4000" b="1">
                <a:solidFill>
                  <a:schemeClr val="lt1"/>
                </a:solidFill>
                <a:latin typeface="Source Sans Pro"/>
                <a:ea typeface="Source Sans Pro"/>
                <a:cs typeface="Source Sans Pro"/>
                <a:sym typeface="Source Sans Pro"/>
              </a:rPr>
              <a:t>Ethical Challenges: Transparency</a:t>
            </a:r>
            <a:endParaRPr sz="4000" b="1" i="0" u="none" strike="noStrike" cap="none">
              <a:solidFill>
                <a:schemeClr val="lt1"/>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0"/>
          <p:cNvPicPr preferRelativeResize="0"/>
          <p:nvPr/>
        </p:nvPicPr>
        <p:blipFill>
          <a:blip r:embed="rId3">
            <a:alphaModFix/>
          </a:blip>
          <a:stretch>
            <a:fillRect/>
          </a:stretch>
        </p:blipFill>
        <p:spPr>
          <a:xfrm>
            <a:off x="0" y="0"/>
            <a:ext cx="12192002" cy="6857999"/>
          </a:xfrm>
          <a:prstGeom prst="rect">
            <a:avLst/>
          </a:prstGeom>
          <a:noFill/>
          <a:ln>
            <a:noFill/>
          </a:ln>
        </p:spPr>
      </p:pic>
      <p:sp>
        <p:nvSpPr>
          <p:cNvPr id="140" name="Google Shape;140;p20"/>
          <p:cNvSpPr/>
          <p:nvPr/>
        </p:nvSpPr>
        <p:spPr>
          <a:xfrm>
            <a:off x="-1" y="-13856"/>
            <a:ext cx="12192000" cy="6871800"/>
          </a:xfrm>
          <a:prstGeom prst="rect">
            <a:avLst/>
          </a:prstGeom>
          <a:gradFill>
            <a:gsLst>
              <a:gs pos="0">
                <a:srgbClr val="3A3838">
                  <a:alpha val="81960"/>
                </a:srgbClr>
              </a:gs>
              <a:gs pos="100000">
                <a:srgbClr val="AEABAB">
                  <a:alpha val="0"/>
                </a:srgbClr>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41" name="Google Shape;141;p20"/>
          <p:cNvSpPr txBox="1">
            <a:spLocks noGrp="1"/>
          </p:cNvSpPr>
          <p:nvPr>
            <p:ph type="title"/>
          </p:nvPr>
        </p:nvSpPr>
        <p:spPr>
          <a:xfrm>
            <a:off x="8515325" y="4728775"/>
            <a:ext cx="3516900" cy="1903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000"/>
              <a:buFont typeface="Source Sans Pro Black"/>
              <a:buNone/>
            </a:pPr>
            <a:r>
              <a:rPr lang="en-US" sz="4000" b="1">
                <a:solidFill>
                  <a:schemeClr val="lt1"/>
                </a:solidFill>
                <a:latin typeface="Source Sans Pro"/>
                <a:ea typeface="Source Sans Pro"/>
                <a:cs typeface="Source Sans Pro"/>
                <a:sym typeface="Source Sans Pro"/>
              </a:rPr>
              <a:t>Ethical Challenges: Privacy and Security</a:t>
            </a:r>
            <a:endParaRPr sz="4000" b="1" i="0" u="none" strike="noStrike" cap="none">
              <a:solidFill>
                <a:schemeClr val="lt1"/>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1"/>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2"/>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BCB3"/>
              </a:buClr>
              <a:buSzPts val="4400"/>
              <a:buFont typeface="Source Sans Pro Black"/>
              <a:buNone/>
            </a:pPr>
            <a:r>
              <a:rPr lang="en-US" sz="4400" b="0" i="0" u="none" strike="noStrike" cap="none">
                <a:solidFill>
                  <a:srgbClr val="2EBCB3"/>
                </a:solidFill>
                <a:latin typeface="Source Sans Pro Black"/>
                <a:ea typeface="Source Sans Pro Black"/>
                <a:cs typeface="Source Sans Pro Black"/>
                <a:sym typeface="Source Sans Pro Black"/>
              </a:rPr>
              <a:t>HAVE A VISION AND PLAN</a:t>
            </a:r>
            <a:endParaRPr sz="4400" b="0" i="0" u="none" strike="noStrike" cap="none">
              <a:solidFill>
                <a:srgbClr val="2EBCB3"/>
              </a:solidFill>
              <a:latin typeface="Source Sans Pro Black"/>
              <a:ea typeface="Source Sans Pro Black"/>
              <a:cs typeface="Source Sans Pro Black"/>
              <a:sym typeface="Source Sans Pro Black"/>
            </a:endParaRPr>
          </a:p>
        </p:txBody>
      </p:sp>
      <p:sp>
        <p:nvSpPr>
          <p:cNvPr id="157" name="Google Shape;15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685800" marR="0" lvl="0" indent="-685800" algn="l" rtl="0">
              <a:lnSpc>
                <a:spcPct val="90000"/>
              </a:lnSpc>
              <a:spcBef>
                <a:spcPts val="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Convene key staff to make important decisions</a:t>
            </a:r>
            <a:endParaRPr/>
          </a:p>
          <a:p>
            <a:pPr marL="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Georgia"/>
              <a:ea typeface="Georgia"/>
              <a:cs typeface="Georgia"/>
              <a:sym typeface="Georgia"/>
            </a:endParaRPr>
          </a:p>
          <a:p>
            <a:pPr marL="0" lvl="0" indent="0" algn="l" rtl="0">
              <a:lnSpc>
                <a:spcPct val="80000"/>
              </a:lnSpc>
              <a:spcBef>
                <a:spcPts val="0"/>
              </a:spcBef>
              <a:spcAft>
                <a:spcPts val="0"/>
              </a:spcAft>
              <a:buClr>
                <a:srgbClr val="000000"/>
              </a:buClr>
              <a:buSzPts val="1100"/>
              <a:buFont typeface="Arial"/>
              <a:buNone/>
            </a:pPr>
            <a:r>
              <a:rPr lang="en-US" b="1" i="1">
                <a:solidFill>
                  <a:schemeClr val="accent1"/>
                </a:solidFill>
                <a:latin typeface="Source Sans Pro"/>
                <a:ea typeface="Source Sans Pro"/>
                <a:cs typeface="Source Sans Pro"/>
                <a:sym typeface="Source Sans Pro"/>
              </a:rPr>
              <a:t>Things to consider: </a:t>
            </a:r>
            <a:endParaRPr b="1" i="1">
              <a:solidFill>
                <a:schemeClr val="accent1"/>
              </a:solidFill>
              <a:latin typeface="Source Sans Pro"/>
              <a:ea typeface="Source Sans Pro"/>
              <a:cs typeface="Source Sans Pro"/>
              <a:sym typeface="Source Sans Pro"/>
            </a:endParaRPr>
          </a:p>
          <a:p>
            <a:pPr marL="685800" lvl="0" indent="-685800" algn="l" rtl="0">
              <a:lnSpc>
                <a:spcPct val="100000"/>
              </a:lnSpc>
              <a:spcBef>
                <a:spcPts val="0"/>
              </a:spcBef>
              <a:spcAft>
                <a:spcPts val="0"/>
              </a:spcAft>
              <a:buSzPts val="2800"/>
              <a:buChar char="•"/>
            </a:pPr>
            <a:r>
              <a:rPr lang="en-US" sz="2800"/>
              <a:t>Purpose</a:t>
            </a:r>
            <a:endParaRPr sz="2800"/>
          </a:p>
          <a:p>
            <a:pPr marL="685800" lvl="0" indent="-685800" algn="l" rtl="0">
              <a:lnSpc>
                <a:spcPct val="100000"/>
              </a:lnSpc>
              <a:spcBef>
                <a:spcPts val="0"/>
              </a:spcBef>
              <a:spcAft>
                <a:spcPts val="0"/>
              </a:spcAft>
              <a:buSzPts val="2800"/>
              <a:buChar char="•"/>
            </a:pPr>
            <a:r>
              <a:rPr lang="en-US" sz="2800"/>
              <a:t>Potential consequences</a:t>
            </a:r>
            <a:endParaRPr sz="2800"/>
          </a:p>
          <a:p>
            <a:pPr marL="685800" lvl="0" indent="-685800" algn="l" rtl="0">
              <a:lnSpc>
                <a:spcPct val="100000"/>
              </a:lnSpc>
              <a:spcBef>
                <a:spcPts val="0"/>
              </a:spcBef>
              <a:spcAft>
                <a:spcPts val="0"/>
              </a:spcAft>
              <a:buSzPts val="2800"/>
              <a:buChar char="•"/>
            </a:pPr>
            <a:r>
              <a:rPr lang="en-US" sz="2800"/>
              <a:t>Outcomes to measure</a:t>
            </a:r>
            <a:br>
              <a:rPr lang="en-US" sz="2800"/>
            </a:br>
            <a:endParaRPr sz="3600" b="0" i="0" u="none" strike="noStrike" cap="none">
              <a:solidFill>
                <a:schemeClr val="dk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4"/>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767751" y="365125"/>
            <a:ext cx="10586049"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BCB3"/>
              </a:buClr>
              <a:buSzPts val="4400"/>
              <a:buFont typeface="Source Sans Pro Black"/>
              <a:buNone/>
            </a:pPr>
            <a:r>
              <a:rPr lang="en-US" sz="4400" b="0" i="0" u="none" strike="noStrike" cap="none">
                <a:solidFill>
                  <a:srgbClr val="2EBCB3"/>
                </a:solidFill>
                <a:latin typeface="Source Sans Pro Black"/>
                <a:ea typeface="Source Sans Pro Black"/>
                <a:cs typeface="Source Sans Pro Black"/>
                <a:sym typeface="Source Sans Pro Black"/>
              </a:rPr>
              <a:t>BUILD A SUPPORTIVE INFRASTRUCTURE</a:t>
            </a:r>
            <a:endParaRPr sz="4400" b="0" i="0" u="none" strike="noStrike" cap="none">
              <a:solidFill>
                <a:srgbClr val="2EBCB3"/>
              </a:solidFill>
              <a:latin typeface="Source Sans Pro Black"/>
              <a:ea typeface="Source Sans Pro Black"/>
              <a:cs typeface="Source Sans Pro Black"/>
              <a:sym typeface="Source Sans Pro Black"/>
            </a:endParaRPr>
          </a:p>
        </p:txBody>
      </p:sp>
      <p:sp>
        <p:nvSpPr>
          <p:cNvPr id="168" name="Google Shape;168;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685800" marR="0" lvl="0" indent="-685800" algn="l" rtl="0">
              <a:lnSpc>
                <a:spcPct val="90000"/>
              </a:lnSpc>
              <a:spcBef>
                <a:spcPts val="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Assess </a:t>
            </a:r>
            <a:r>
              <a:rPr lang="en-US" sz="3600" b="1" i="0" u="none" strike="noStrike" cap="none">
                <a:solidFill>
                  <a:srgbClr val="2EBCB3"/>
                </a:solidFill>
                <a:latin typeface="Franklin Gothic"/>
                <a:ea typeface="Franklin Gothic"/>
                <a:cs typeface="Franklin Gothic"/>
                <a:sym typeface="Franklin Gothic"/>
              </a:rPr>
              <a:t>institutional capacity</a:t>
            </a:r>
            <a:endParaRPr b="1"/>
          </a:p>
          <a:p>
            <a:pPr marL="685800" marR="0" lvl="0" indent="-6858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Communicate the </a:t>
            </a:r>
            <a:r>
              <a:rPr lang="en-US" b="1">
                <a:solidFill>
                  <a:srgbClr val="2EBCB3"/>
                </a:solidFill>
                <a:latin typeface="Franklin Gothic"/>
                <a:ea typeface="Franklin Gothic"/>
                <a:cs typeface="Franklin Gothic"/>
                <a:sym typeface="Franklin Gothic"/>
              </a:rPr>
              <a:t>benefits</a:t>
            </a:r>
            <a:r>
              <a:rPr lang="en-US" sz="3600" b="0" i="0" u="none" strike="noStrike" cap="none">
                <a:solidFill>
                  <a:schemeClr val="dk1"/>
                </a:solidFill>
                <a:latin typeface="Georgia"/>
                <a:ea typeface="Georgia"/>
                <a:cs typeface="Georgia"/>
                <a:sym typeface="Georgia"/>
              </a:rPr>
              <a:t> of using predictive analytics</a:t>
            </a:r>
            <a:endParaRPr/>
          </a:p>
          <a:p>
            <a:pPr marL="685800" marR="0" lvl="0" indent="-6858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Create a </a:t>
            </a:r>
            <a:r>
              <a:rPr lang="en-US" b="1">
                <a:solidFill>
                  <a:srgbClr val="2EBCB3"/>
                </a:solidFill>
                <a:latin typeface="Franklin Gothic"/>
                <a:ea typeface="Franklin Gothic"/>
                <a:cs typeface="Franklin Gothic"/>
                <a:sym typeface="Franklin Gothic"/>
              </a:rPr>
              <a:t>climate</a:t>
            </a:r>
            <a:r>
              <a:rPr lang="en-US" sz="3600" b="0" i="0" u="none" strike="noStrike" cap="none">
                <a:solidFill>
                  <a:schemeClr val="dk1"/>
                </a:solidFill>
                <a:latin typeface="Georgia"/>
                <a:ea typeface="Georgia"/>
                <a:cs typeface="Georgia"/>
                <a:sym typeface="Georgia"/>
              </a:rPr>
              <a:t> where it can be embraced</a:t>
            </a:r>
            <a:endParaRPr/>
          </a:p>
          <a:p>
            <a:pPr marL="685800" marR="0" lvl="0" indent="-6858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Develop a robust </a:t>
            </a:r>
            <a:r>
              <a:rPr lang="en-US" sz="3600" b="1" i="0" u="none" strike="noStrike" cap="none">
                <a:solidFill>
                  <a:srgbClr val="2EBCB3"/>
                </a:solidFill>
                <a:latin typeface="Franklin Gothic"/>
                <a:ea typeface="Franklin Gothic"/>
                <a:cs typeface="Franklin Gothic"/>
                <a:sym typeface="Franklin Gothic"/>
              </a:rPr>
              <a:t>change management process</a:t>
            </a:r>
            <a:endParaRPr sz="3600" b="1" i="0" u="none" strike="noStrike" cap="none">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BCB3"/>
              </a:buClr>
              <a:buSzPts val="4400"/>
              <a:buFont typeface="Source Sans Pro Black"/>
              <a:buNone/>
            </a:pPr>
            <a:r>
              <a:rPr lang="en-US" sz="4400" b="0" i="0" u="none" strike="noStrike" cap="none">
                <a:solidFill>
                  <a:srgbClr val="2EBCB3"/>
                </a:solidFill>
                <a:latin typeface="Source Sans Pro Black"/>
                <a:ea typeface="Source Sans Pro Black"/>
                <a:cs typeface="Source Sans Pro Black"/>
                <a:sym typeface="Source Sans Pro Black"/>
              </a:rPr>
              <a:t>CHOOSING A VENDOR</a:t>
            </a:r>
            <a:endParaRPr sz="4400" b="0" i="0" u="none" strike="noStrike" cap="none">
              <a:solidFill>
                <a:srgbClr val="2EBCB3"/>
              </a:solidFill>
              <a:latin typeface="Source Sans Pro Black"/>
              <a:ea typeface="Source Sans Pro Black"/>
              <a:cs typeface="Source Sans Pro Black"/>
              <a:sym typeface="Source Sans Pro Black"/>
            </a:endParaRPr>
          </a:p>
        </p:txBody>
      </p:sp>
      <p:sp>
        <p:nvSpPr>
          <p:cNvPr id="174" name="Google Shape;174;p26"/>
          <p:cNvSpPr txBox="1">
            <a:spLocks noGrp="1"/>
          </p:cNvSpPr>
          <p:nvPr>
            <p:ph type="body" idx="1"/>
          </p:nvPr>
        </p:nvSpPr>
        <p:spPr>
          <a:xfrm>
            <a:off x="838200" y="1571625"/>
            <a:ext cx="10515600" cy="4429125"/>
          </a:xfrm>
          <a:prstGeom prst="rect">
            <a:avLst/>
          </a:prstGeom>
          <a:noFill/>
          <a:ln>
            <a:noFill/>
          </a:ln>
        </p:spPr>
        <p:txBody>
          <a:bodyPr spcFirstLastPara="1" wrap="square" lIns="91425" tIns="45700" rIns="91425" bIns="45700" anchor="t" anchorCtr="0">
            <a:noAutofit/>
          </a:bodyPr>
          <a:lstStyle/>
          <a:p>
            <a:pPr marL="685800" marR="0" lvl="0" indent="-685800" algn="l" rtl="0">
              <a:lnSpc>
                <a:spcPct val="70000"/>
              </a:lnSpc>
              <a:spcBef>
                <a:spcPts val="0"/>
              </a:spcBef>
              <a:spcAft>
                <a:spcPts val="0"/>
              </a:spcAft>
              <a:buClr>
                <a:schemeClr val="dk1"/>
              </a:buClr>
              <a:buSzPts val="3060"/>
              <a:buFont typeface="Arial"/>
              <a:buChar char="•"/>
            </a:pPr>
            <a:r>
              <a:rPr lang="en-US" sz="3060" b="0" i="0" u="none" strike="noStrike" cap="none">
                <a:solidFill>
                  <a:schemeClr val="dk1"/>
                </a:solidFill>
                <a:latin typeface="Georgia"/>
                <a:ea typeface="Georgia"/>
                <a:cs typeface="Georgia"/>
                <a:sym typeface="Georgia"/>
              </a:rPr>
              <a:t>Considerations for building your own system</a:t>
            </a:r>
            <a:endParaRPr/>
          </a:p>
          <a:p>
            <a:pPr marL="914400" lvl="1" indent="-431800" algn="l" rtl="0">
              <a:lnSpc>
                <a:spcPct val="70000"/>
              </a:lnSpc>
              <a:spcBef>
                <a:spcPts val="500"/>
              </a:spcBef>
              <a:spcAft>
                <a:spcPts val="0"/>
              </a:spcAft>
              <a:buSzPts val="3060"/>
              <a:buChar char="−"/>
            </a:pPr>
            <a:r>
              <a:rPr lang="en-US" sz="2660" b="0" i="0" u="none" strike="noStrike" cap="none">
                <a:solidFill>
                  <a:schemeClr val="dk1"/>
                </a:solidFill>
                <a:latin typeface="Georgia"/>
                <a:ea typeface="Georgia"/>
                <a:cs typeface="Georgia"/>
                <a:sym typeface="Georgia"/>
              </a:rPr>
              <a:t>Cost</a:t>
            </a:r>
            <a:endParaRPr/>
          </a:p>
          <a:p>
            <a:pPr marL="914400" lvl="1" indent="-431800" algn="l" rtl="0">
              <a:lnSpc>
                <a:spcPct val="70000"/>
              </a:lnSpc>
              <a:spcBef>
                <a:spcPts val="500"/>
              </a:spcBef>
              <a:spcAft>
                <a:spcPts val="0"/>
              </a:spcAft>
              <a:buSzPts val="3060"/>
              <a:buChar char="−"/>
            </a:pPr>
            <a:r>
              <a:rPr lang="en-US" sz="2660"/>
              <a:t>People</a:t>
            </a:r>
            <a:endParaRPr/>
          </a:p>
          <a:p>
            <a:pPr marL="914400" lvl="1" indent="-431800" algn="l" rtl="0">
              <a:lnSpc>
                <a:spcPct val="70000"/>
              </a:lnSpc>
              <a:spcBef>
                <a:spcPts val="500"/>
              </a:spcBef>
              <a:spcAft>
                <a:spcPts val="0"/>
              </a:spcAft>
              <a:buSzPts val="3060"/>
              <a:buChar char="−"/>
            </a:pPr>
            <a:r>
              <a:rPr lang="en-US" sz="2660"/>
              <a:t>Institutional capacity to act on data</a:t>
            </a:r>
            <a:endParaRPr sz="2660" b="0" i="0" u="none" strike="noStrike" cap="none">
              <a:solidFill>
                <a:schemeClr val="dk1"/>
              </a:solidFill>
              <a:latin typeface="Georgia"/>
              <a:ea typeface="Georgia"/>
              <a:cs typeface="Georgia"/>
              <a:sym typeface="Georgia"/>
            </a:endParaRPr>
          </a:p>
          <a:p>
            <a:pPr marL="0" marR="0" lvl="0" indent="0" algn="l" rtl="0">
              <a:lnSpc>
                <a:spcPct val="70000"/>
              </a:lnSpc>
              <a:spcBef>
                <a:spcPts val="1000"/>
              </a:spcBef>
              <a:spcAft>
                <a:spcPts val="0"/>
              </a:spcAft>
              <a:buClr>
                <a:schemeClr val="dk1"/>
              </a:buClr>
              <a:buSzPts val="3060"/>
              <a:buFont typeface="Arial"/>
              <a:buNone/>
            </a:pPr>
            <a:endParaRPr sz="3060" b="0" i="0" u="none" strike="noStrike" cap="none">
              <a:solidFill>
                <a:schemeClr val="dk1"/>
              </a:solidFill>
              <a:latin typeface="Georgia"/>
              <a:ea typeface="Georgia"/>
              <a:cs typeface="Georgia"/>
              <a:sym typeface="Georgia"/>
            </a:endParaRPr>
          </a:p>
          <a:p>
            <a:pPr marL="0" marR="0" lvl="0" indent="0" algn="l" rtl="0">
              <a:lnSpc>
                <a:spcPct val="70000"/>
              </a:lnSpc>
              <a:spcBef>
                <a:spcPts val="1000"/>
              </a:spcBef>
              <a:spcAft>
                <a:spcPts val="0"/>
              </a:spcAft>
              <a:buClr>
                <a:srgbClr val="2EBCB3"/>
              </a:buClr>
              <a:buSzPts val="3060"/>
              <a:buFont typeface="Arial"/>
              <a:buNone/>
            </a:pPr>
            <a:r>
              <a:rPr lang="en-US" sz="3060" b="1" i="1" u="none" strike="noStrike" cap="none">
                <a:solidFill>
                  <a:srgbClr val="2EBCB3"/>
                </a:solidFill>
                <a:latin typeface="Franklin Gothic"/>
                <a:ea typeface="Franklin Gothic"/>
                <a:cs typeface="Franklin Gothic"/>
                <a:sym typeface="Franklin Gothic"/>
              </a:rPr>
              <a:t>If you decide to partner with a vendor…</a:t>
            </a:r>
            <a:endParaRPr sz="3060" b="1" i="1" u="none" strike="noStrike" cap="none">
              <a:solidFill>
                <a:srgbClr val="2EBCB3"/>
              </a:solidFill>
              <a:latin typeface="Franklin Gothic"/>
              <a:ea typeface="Franklin Gothic"/>
              <a:cs typeface="Franklin Gothic"/>
              <a:sym typeface="Franklin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7"/>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838200" y="365125"/>
            <a:ext cx="1068669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BCB3"/>
              </a:buClr>
              <a:buSzPts val="4400"/>
              <a:buFont typeface="Source Sans Pro Black"/>
              <a:buNone/>
            </a:pPr>
            <a:r>
              <a:rPr lang="en-US" sz="4400" b="0" i="0" u="none" strike="noStrike" cap="none">
                <a:solidFill>
                  <a:srgbClr val="2EBCB3"/>
                </a:solidFill>
                <a:latin typeface="Source Sans Pro Black"/>
                <a:ea typeface="Source Sans Pro Black"/>
                <a:cs typeface="Source Sans Pro Black"/>
                <a:sym typeface="Source Sans Pro Black"/>
              </a:rPr>
              <a:t>WORK TO ENSURE PROPER USE OF DATA</a:t>
            </a:r>
            <a:endParaRPr sz="4400" b="0" i="0" u="none" strike="noStrike" cap="none">
              <a:solidFill>
                <a:srgbClr val="2EBCB3"/>
              </a:solidFill>
              <a:latin typeface="Source Sans Pro Black"/>
              <a:ea typeface="Source Sans Pro Black"/>
              <a:cs typeface="Source Sans Pro Black"/>
              <a:sym typeface="Source Sans Pro Black"/>
            </a:endParaRPr>
          </a:p>
        </p:txBody>
      </p:sp>
      <p:sp>
        <p:nvSpPr>
          <p:cNvPr id="185" name="Google Shape;185;p28"/>
          <p:cNvSpPr txBox="1">
            <a:spLocks noGrp="1"/>
          </p:cNvSpPr>
          <p:nvPr>
            <p:ph type="body" idx="1"/>
          </p:nvPr>
        </p:nvSpPr>
        <p:spPr>
          <a:xfrm>
            <a:off x="838200" y="1825625"/>
            <a:ext cx="10515600" cy="37384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EBCB3"/>
              </a:buClr>
              <a:buSzPts val="3600"/>
              <a:buFont typeface="Arial"/>
              <a:buNone/>
            </a:pPr>
            <a:r>
              <a:rPr lang="en-US" sz="3600" b="1" i="1" u="none" strike="noStrike" cap="none">
                <a:solidFill>
                  <a:srgbClr val="2EBCB3"/>
                </a:solidFill>
                <a:latin typeface="Franklin Gothic"/>
                <a:ea typeface="Franklin Gothic"/>
                <a:cs typeface="Franklin Gothic"/>
                <a:sym typeface="Franklin Gothic"/>
              </a:rPr>
              <a:t>Make sure your data is…</a:t>
            </a:r>
            <a:endParaRPr b="1" i="1"/>
          </a:p>
          <a:p>
            <a:pPr marL="1028700" marR="0" lvl="1" indent="-571500" algn="l" rtl="0">
              <a:lnSpc>
                <a:spcPct val="90000"/>
              </a:lnSpc>
              <a:spcBef>
                <a:spcPts val="500"/>
              </a:spcBef>
              <a:spcAft>
                <a:spcPts val="0"/>
              </a:spcAft>
              <a:buClr>
                <a:schemeClr val="dk1"/>
              </a:buClr>
              <a:buSzPts val="2800"/>
              <a:buFont typeface="Georgia"/>
              <a:buChar char="−"/>
            </a:pPr>
            <a:r>
              <a:rPr lang="en-US" sz="2800" b="0" i="0" u="none" strike="noStrike" cap="none">
                <a:solidFill>
                  <a:schemeClr val="dk1"/>
                </a:solidFill>
                <a:latin typeface="Georgia"/>
                <a:ea typeface="Georgia"/>
                <a:cs typeface="Georgia"/>
                <a:sym typeface="Georgia"/>
              </a:rPr>
              <a:t>Complete and high quality</a:t>
            </a:r>
            <a:endParaRPr/>
          </a:p>
          <a:p>
            <a:pPr marL="1028700" marR="0" lvl="1" indent="-571500" algn="l" rtl="0">
              <a:lnSpc>
                <a:spcPct val="90000"/>
              </a:lnSpc>
              <a:spcBef>
                <a:spcPts val="500"/>
              </a:spcBef>
              <a:spcAft>
                <a:spcPts val="0"/>
              </a:spcAft>
              <a:buClr>
                <a:schemeClr val="dk1"/>
              </a:buClr>
              <a:buSzPts val="2800"/>
              <a:buFont typeface="Georgia"/>
              <a:buChar char="−"/>
            </a:pPr>
            <a:r>
              <a:rPr lang="en-US" sz="2800" b="0" i="0" u="none" strike="noStrike" cap="none">
                <a:solidFill>
                  <a:schemeClr val="dk1"/>
                </a:solidFill>
                <a:latin typeface="Georgia"/>
                <a:ea typeface="Georgia"/>
                <a:cs typeface="Georgia"/>
                <a:sym typeface="Georgia"/>
              </a:rPr>
              <a:t>Interpreted accurately</a:t>
            </a:r>
            <a:endParaRPr/>
          </a:p>
          <a:p>
            <a:pPr marL="1028700" marR="0" lvl="1" indent="-571500" algn="l" rtl="0">
              <a:lnSpc>
                <a:spcPct val="90000"/>
              </a:lnSpc>
              <a:spcBef>
                <a:spcPts val="500"/>
              </a:spcBef>
              <a:spcAft>
                <a:spcPts val="0"/>
              </a:spcAft>
              <a:buClr>
                <a:schemeClr val="dk1"/>
              </a:buClr>
              <a:buSzPts val="2800"/>
              <a:buFont typeface="Georgia"/>
              <a:buChar char="−"/>
            </a:pPr>
            <a:r>
              <a:rPr lang="en-US" sz="2800" b="0" i="0" u="none" strike="noStrike" cap="none">
                <a:solidFill>
                  <a:schemeClr val="dk1"/>
                </a:solidFill>
                <a:latin typeface="Georgia"/>
                <a:ea typeface="Georgia"/>
                <a:cs typeface="Georgia"/>
                <a:sym typeface="Georgia"/>
              </a:rPr>
              <a:t>Private and secure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p10"/>
          <p:cNvSpPr txBox="1"/>
          <p:nvPr/>
        </p:nvSpPr>
        <p:spPr>
          <a:xfrm>
            <a:off x="6095997" y="936276"/>
            <a:ext cx="2597836" cy="5109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800" dirty="0">
                <a:solidFill>
                  <a:srgbClr val="2EBCB3"/>
                </a:solidFill>
                <a:latin typeface="Source Sans Pro Black"/>
                <a:ea typeface="Source Sans Pro Black"/>
                <a:cs typeface="Source Sans Pro Black"/>
                <a:sym typeface="Source Sans Pro Black"/>
              </a:rPr>
              <a:t>Ernest Ezeugo</a:t>
            </a:r>
            <a:endParaRPr sz="2800" b="0" i="0" u="none" strike="noStrike" cap="none" dirty="0">
              <a:solidFill>
                <a:srgbClr val="2EBCB3"/>
              </a:solidFill>
              <a:latin typeface="Source Sans Pro Black"/>
              <a:ea typeface="Source Sans Pro Black"/>
              <a:cs typeface="Source Sans Pro Black"/>
              <a:sym typeface="Source Sans Pro Black"/>
            </a:endParaRPr>
          </a:p>
        </p:txBody>
      </p:sp>
      <p:sp>
        <p:nvSpPr>
          <p:cNvPr id="66" name="Google Shape;66;p10"/>
          <p:cNvSpPr txBox="1"/>
          <p:nvPr/>
        </p:nvSpPr>
        <p:spPr>
          <a:xfrm>
            <a:off x="6095997" y="1394047"/>
            <a:ext cx="2429024" cy="1019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2000" dirty="0">
                <a:solidFill>
                  <a:srgbClr val="7F7F7F"/>
                </a:solidFill>
                <a:latin typeface="Georgia"/>
                <a:ea typeface="Georgia"/>
                <a:cs typeface="Georgia"/>
                <a:sym typeface="Georgia"/>
              </a:rPr>
              <a:t>Policy Director, </a:t>
            </a:r>
            <a:br>
              <a:rPr lang="en-US" sz="2000" dirty="0">
                <a:solidFill>
                  <a:srgbClr val="7F7F7F"/>
                </a:solidFill>
                <a:latin typeface="Georgia"/>
                <a:ea typeface="Georgia"/>
                <a:cs typeface="Georgia"/>
                <a:sym typeface="Georgia"/>
              </a:rPr>
            </a:br>
            <a:r>
              <a:rPr lang="en-US" sz="2000" dirty="0">
                <a:solidFill>
                  <a:srgbClr val="7F7F7F"/>
                </a:solidFill>
                <a:latin typeface="Georgia"/>
                <a:ea typeface="Georgia"/>
                <a:cs typeface="Georgia"/>
                <a:sym typeface="Georgia"/>
              </a:rPr>
              <a:t>National Campus Leadership Council</a:t>
            </a:r>
            <a:endParaRPr sz="2000" dirty="0">
              <a:solidFill>
                <a:srgbClr val="7F7F7F"/>
              </a:solidFill>
              <a:latin typeface="Georgia"/>
              <a:ea typeface="Georgia"/>
              <a:cs typeface="Georgia"/>
              <a:sym typeface="Georgia"/>
            </a:endParaRPr>
          </a:p>
        </p:txBody>
      </p:sp>
      <p:sp>
        <p:nvSpPr>
          <p:cNvPr id="67" name="Google Shape;67;p10"/>
          <p:cNvSpPr/>
          <p:nvPr/>
        </p:nvSpPr>
        <p:spPr>
          <a:xfrm>
            <a:off x="3868616" y="416546"/>
            <a:ext cx="2227384" cy="2288705"/>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09A389AC-F0DD-4E82-9005-C4E10D3D7EFB}"/>
              </a:ext>
            </a:extLst>
          </p:cNvPr>
          <p:cNvSpPr/>
          <p:nvPr/>
        </p:nvSpPr>
        <p:spPr>
          <a:xfrm>
            <a:off x="1931960" y="2924660"/>
            <a:ext cx="8328075" cy="3243965"/>
          </a:xfrm>
          <a:prstGeom prst="rect">
            <a:avLst/>
          </a:prstGeom>
        </p:spPr>
        <p:txBody>
          <a:bodyPr wrap="square">
            <a:spAutoFit/>
          </a:bodyPr>
          <a:lstStyle/>
          <a:p>
            <a:pPr lvl="0" algn="ctr">
              <a:lnSpc>
                <a:spcPct val="80000"/>
              </a:lnSpc>
              <a:buClr>
                <a:schemeClr val="accent1"/>
              </a:buClr>
              <a:buSzPts val="3600"/>
            </a:pPr>
            <a:r>
              <a:rPr lang="en-US" sz="2800" dirty="0">
                <a:solidFill>
                  <a:schemeClr val="accent1"/>
                </a:solidFill>
                <a:latin typeface="Franklin Gothic"/>
                <a:ea typeface="Franklin Gothic"/>
                <a:cs typeface="Franklin Gothic"/>
                <a:sym typeface="Franklin Gothic"/>
              </a:rPr>
              <a:t>For more predictive analytics research, connect with New America:</a:t>
            </a:r>
          </a:p>
          <a:p>
            <a:pPr lvl="0" algn="ctr">
              <a:lnSpc>
                <a:spcPct val="80000"/>
              </a:lnSpc>
              <a:buClr>
                <a:schemeClr val="accent1"/>
              </a:buClr>
              <a:buSzPts val="3600"/>
            </a:pPr>
            <a:r>
              <a:rPr lang="en-US" sz="2800" b="1" dirty="0">
                <a:solidFill>
                  <a:schemeClr val="dk1"/>
                </a:solidFill>
                <a:latin typeface="Georgia"/>
                <a:ea typeface="Georgia"/>
                <a:cs typeface="Georgia"/>
                <a:sym typeface="Georgia"/>
              </a:rPr>
              <a:t>Twitter: </a:t>
            </a:r>
            <a:r>
              <a:rPr lang="en-US" sz="2800" dirty="0">
                <a:solidFill>
                  <a:schemeClr val="dk1"/>
                </a:solidFill>
                <a:latin typeface="Georgia"/>
                <a:ea typeface="Georgia"/>
                <a:cs typeface="Georgia"/>
                <a:sym typeface="Georgia"/>
              </a:rPr>
              <a:t>@</a:t>
            </a:r>
            <a:r>
              <a:rPr lang="en-US" sz="2800" dirty="0" err="1">
                <a:solidFill>
                  <a:schemeClr val="dk1"/>
                </a:solidFill>
                <a:latin typeface="Georgia"/>
                <a:ea typeface="Georgia"/>
                <a:cs typeface="Georgia"/>
                <a:sym typeface="Georgia"/>
              </a:rPr>
              <a:t>NewAmericaEd</a:t>
            </a:r>
            <a:endParaRPr lang="en-US" sz="2800" dirty="0">
              <a:solidFill>
                <a:schemeClr val="dk1"/>
              </a:solidFill>
              <a:latin typeface="Georgia"/>
              <a:ea typeface="Georgia"/>
              <a:cs typeface="Georgia"/>
              <a:sym typeface="Georgia"/>
            </a:endParaRPr>
          </a:p>
          <a:p>
            <a:pPr algn="ctr">
              <a:lnSpc>
                <a:spcPct val="80000"/>
              </a:lnSpc>
              <a:buClr>
                <a:schemeClr val="accent1"/>
              </a:buClr>
              <a:buSzPts val="3600"/>
            </a:pPr>
            <a:r>
              <a:rPr lang="en-US" sz="2800" b="1" dirty="0">
                <a:solidFill>
                  <a:schemeClr val="dk1"/>
                </a:solidFill>
                <a:latin typeface="Georgia"/>
                <a:ea typeface="Georgia"/>
                <a:cs typeface="Georgia"/>
                <a:sym typeface="Georgia"/>
              </a:rPr>
              <a:t>Email</a:t>
            </a:r>
            <a:r>
              <a:rPr lang="en-US" sz="2800" dirty="0">
                <a:solidFill>
                  <a:schemeClr val="dk1"/>
                </a:solidFill>
                <a:latin typeface="Georgia"/>
                <a:ea typeface="Georgia"/>
                <a:cs typeface="Georgia"/>
                <a:sym typeface="Georgia"/>
              </a:rPr>
              <a:t>: palmer@newamerica.org</a:t>
            </a:r>
          </a:p>
          <a:p>
            <a:pPr lvl="0" algn="ctr">
              <a:lnSpc>
                <a:spcPct val="80000"/>
              </a:lnSpc>
              <a:buClr>
                <a:schemeClr val="accent1"/>
              </a:buClr>
              <a:buSzPts val="3600"/>
            </a:pPr>
            <a:endParaRPr lang="en-US" sz="2800" dirty="0">
              <a:solidFill>
                <a:schemeClr val="dk1"/>
              </a:solidFill>
              <a:latin typeface="Georgia"/>
              <a:ea typeface="Georgia"/>
              <a:cs typeface="Georgia"/>
              <a:sym typeface="Georgia"/>
            </a:endParaRPr>
          </a:p>
          <a:p>
            <a:pPr algn="ctr">
              <a:lnSpc>
                <a:spcPct val="80000"/>
              </a:lnSpc>
              <a:buClr>
                <a:schemeClr val="accent1"/>
              </a:buClr>
              <a:buSzPts val="3600"/>
            </a:pPr>
            <a:r>
              <a:rPr lang="en-US" sz="2800" dirty="0">
                <a:solidFill>
                  <a:schemeClr val="accent1"/>
                </a:solidFill>
                <a:latin typeface="Franklin Gothic"/>
                <a:ea typeface="Franklin Gothic"/>
                <a:cs typeface="Franklin Gothic"/>
                <a:sym typeface="Franklin Gothic"/>
              </a:rPr>
              <a:t>Stay in touch! </a:t>
            </a:r>
          </a:p>
          <a:p>
            <a:pPr algn="ctr">
              <a:lnSpc>
                <a:spcPct val="80000"/>
              </a:lnSpc>
              <a:buClr>
                <a:schemeClr val="accent1"/>
              </a:buClr>
              <a:buSzPts val="3600"/>
            </a:pPr>
            <a:r>
              <a:rPr lang="en-US" sz="2800" b="1" dirty="0">
                <a:solidFill>
                  <a:schemeClr val="dk1"/>
                </a:solidFill>
                <a:latin typeface="Georgia"/>
                <a:ea typeface="Georgia"/>
                <a:cs typeface="Georgia"/>
                <a:sym typeface="Georgia"/>
              </a:rPr>
              <a:t>Twitter</a:t>
            </a:r>
            <a:r>
              <a:rPr lang="en-US" sz="2800" dirty="0">
                <a:solidFill>
                  <a:schemeClr val="dk1"/>
                </a:solidFill>
                <a:latin typeface="Georgia"/>
                <a:ea typeface="Georgia"/>
                <a:cs typeface="Georgia"/>
                <a:sym typeface="Georgia"/>
              </a:rPr>
              <a:t>: @</a:t>
            </a:r>
            <a:r>
              <a:rPr lang="en-US" sz="2800" dirty="0" err="1">
                <a:solidFill>
                  <a:schemeClr val="dk1"/>
                </a:solidFill>
                <a:latin typeface="Georgia"/>
                <a:ea typeface="Georgia"/>
                <a:cs typeface="Georgia"/>
                <a:sym typeface="Georgia"/>
              </a:rPr>
              <a:t>ErnestEzeugo</a:t>
            </a:r>
            <a:endParaRPr lang="en-US" sz="2800" dirty="0">
              <a:solidFill>
                <a:schemeClr val="dk1"/>
              </a:solidFill>
              <a:latin typeface="Georgia"/>
              <a:ea typeface="Georgia"/>
              <a:cs typeface="Georgia"/>
              <a:sym typeface="Georgia"/>
            </a:endParaRPr>
          </a:p>
          <a:p>
            <a:pPr algn="ctr">
              <a:lnSpc>
                <a:spcPct val="80000"/>
              </a:lnSpc>
              <a:buClr>
                <a:schemeClr val="accent1"/>
              </a:buClr>
              <a:buSzPts val="3600"/>
            </a:pPr>
            <a:r>
              <a:rPr lang="en-US" sz="2800" b="1" dirty="0">
                <a:solidFill>
                  <a:schemeClr val="dk1"/>
                </a:solidFill>
                <a:latin typeface="Georgia"/>
                <a:ea typeface="Georgia"/>
                <a:cs typeface="Georgia"/>
                <a:sym typeface="Georgia"/>
              </a:rPr>
              <a:t>Email</a:t>
            </a:r>
            <a:r>
              <a:rPr lang="en-US" sz="2800" dirty="0">
                <a:solidFill>
                  <a:schemeClr val="dk1"/>
                </a:solidFill>
                <a:latin typeface="Georgia"/>
                <a:ea typeface="Georgia"/>
                <a:cs typeface="Georgia"/>
                <a:sym typeface="Georgia"/>
              </a:rPr>
              <a:t>: ernest@campusleaders.org</a:t>
            </a:r>
          </a:p>
          <a:p>
            <a:pPr algn="ctr">
              <a:lnSpc>
                <a:spcPct val="80000"/>
              </a:lnSpc>
              <a:buClr>
                <a:schemeClr val="accent1"/>
              </a:buClr>
              <a:buSzPts val="3600"/>
            </a:pPr>
            <a:endParaRPr lang="en-US" sz="3200" dirty="0">
              <a:solidFill>
                <a:schemeClr val="dk1"/>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9"/>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BCB3"/>
              </a:buClr>
              <a:buSzPts val="4400"/>
              <a:buFont typeface="Source Sans Pro Black"/>
              <a:buNone/>
            </a:pPr>
            <a:r>
              <a:rPr lang="en-US"/>
              <a:t>MODELS</a:t>
            </a:r>
            <a:r>
              <a:rPr lang="en-US" sz="4400" b="0" i="0" u="none" strike="noStrike" cap="none">
                <a:solidFill>
                  <a:srgbClr val="2EBCB3"/>
                </a:solidFill>
                <a:latin typeface="Source Sans Pro Black"/>
                <a:ea typeface="Source Sans Pro Black"/>
                <a:cs typeface="Source Sans Pro Black"/>
                <a:sym typeface="Source Sans Pro Black"/>
              </a:rPr>
              <a:t> THAT AVOID BIAS</a:t>
            </a:r>
            <a:endParaRPr sz="4400" b="0" i="0" u="none" strike="noStrike" cap="none">
              <a:solidFill>
                <a:srgbClr val="2EBCB3"/>
              </a:solidFill>
              <a:latin typeface="Source Sans Pro Black"/>
              <a:ea typeface="Source Sans Pro Black"/>
              <a:cs typeface="Source Sans Pro Black"/>
              <a:sym typeface="Source Sans Pro Black"/>
            </a:endParaRPr>
          </a:p>
        </p:txBody>
      </p:sp>
      <p:sp>
        <p:nvSpPr>
          <p:cNvPr id="196" name="Google Shape;196;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685800" lvl="0" indent="-685800" algn="l" rtl="0">
              <a:lnSpc>
                <a:spcPct val="90000"/>
              </a:lnSpc>
              <a:spcBef>
                <a:spcPts val="1000"/>
              </a:spcBef>
              <a:spcAft>
                <a:spcPts val="0"/>
              </a:spcAft>
              <a:buSzPts val="3600"/>
              <a:buChar char="•"/>
            </a:pPr>
            <a:r>
              <a:rPr lang="en-US"/>
              <a:t>Choose a vendor wisely</a:t>
            </a:r>
            <a:endParaRPr sz="3600" b="0" i="0" u="none" strike="noStrike" cap="none">
              <a:solidFill>
                <a:schemeClr val="dk1"/>
              </a:solidFill>
              <a:latin typeface="Georgia"/>
              <a:ea typeface="Georgia"/>
              <a:cs typeface="Georgia"/>
              <a:sym typeface="Georgia"/>
            </a:endParaRPr>
          </a:p>
          <a:p>
            <a:pPr marL="685800" marR="0" lvl="0" indent="-6858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Test and </a:t>
            </a:r>
            <a:r>
              <a:rPr lang="en-US" sz="3600" b="1" i="0" u="none" strike="noStrike" cap="none">
                <a:solidFill>
                  <a:srgbClr val="2EBCB3"/>
                </a:solidFill>
                <a:latin typeface="Franklin Gothic"/>
                <a:ea typeface="Franklin Gothic"/>
                <a:cs typeface="Franklin Gothic"/>
                <a:sym typeface="Franklin Gothic"/>
              </a:rPr>
              <a:t>be transparent</a:t>
            </a:r>
            <a:r>
              <a:rPr lang="en-US" sz="3600" b="0" i="0" u="none" strike="noStrike" cap="none">
                <a:solidFill>
                  <a:srgbClr val="2EBCB3"/>
                </a:solidFill>
                <a:latin typeface="Franklin Gothic"/>
                <a:ea typeface="Franklin Gothic"/>
                <a:cs typeface="Franklin Gothic"/>
                <a:sym typeface="Franklin Gothic"/>
              </a:rPr>
              <a:t> </a:t>
            </a:r>
            <a:r>
              <a:rPr lang="en-US" sz="3600" b="0" i="0" u="none" strike="noStrike" cap="none">
                <a:solidFill>
                  <a:schemeClr val="dk1"/>
                </a:solidFill>
                <a:latin typeface="Georgia"/>
                <a:ea typeface="Georgia"/>
                <a:cs typeface="Georgia"/>
                <a:sym typeface="Georgia"/>
              </a:rPr>
              <a:t>about models</a:t>
            </a:r>
            <a:endParaRPr/>
          </a:p>
          <a:p>
            <a:pPr marL="685800" marR="0" lvl="0" indent="-45720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1"/>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BCB3"/>
              </a:buClr>
              <a:buSzPts val="4400"/>
              <a:buFont typeface="Source Sans Pro Black"/>
              <a:buNone/>
            </a:pPr>
            <a:r>
              <a:rPr lang="en-US" sz="4400" b="0" i="0" u="none" strike="noStrike" cap="none" dirty="0">
                <a:solidFill>
                  <a:srgbClr val="2EBCB3"/>
                </a:solidFill>
                <a:latin typeface="Source Sans Pro Black"/>
                <a:ea typeface="Source Sans Pro Black"/>
                <a:cs typeface="Source Sans Pro Black"/>
                <a:sym typeface="Source Sans Pro Black"/>
              </a:rPr>
              <a:t>INTERVENE WITH CARE</a:t>
            </a:r>
            <a:endParaRPr sz="4400" b="0" i="0" u="none" strike="noStrike" cap="none" dirty="0">
              <a:solidFill>
                <a:srgbClr val="2EBCB3"/>
              </a:solidFill>
              <a:latin typeface="Source Sans Pro Black"/>
              <a:ea typeface="Source Sans Pro Black"/>
              <a:cs typeface="Source Sans Pro Black"/>
              <a:sym typeface="Source Sans Pro Black"/>
            </a:endParaRPr>
          </a:p>
        </p:txBody>
      </p:sp>
      <p:sp>
        <p:nvSpPr>
          <p:cNvPr id="207" name="Google Shape;20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685800" marR="0" lvl="0" indent="-685800" algn="l" rtl="0">
              <a:lnSpc>
                <a:spcPct val="90000"/>
              </a:lnSpc>
              <a:spcBef>
                <a:spcPts val="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Carefully </a:t>
            </a:r>
            <a:r>
              <a:rPr lang="en-US" sz="3600" b="1" i="0" u="none" strike="noStrike" cap="none">
                <a:solidFill>
                  <a:srgbClr val="2EBCB3"/>
                </a:solidFill>
                <a:latin typeface="Franklin Gothic"/>
                <a:ea typeface="Franklin Gothic"/>
                <a:cs typeface="Franklin Gothic"/>
                <a:sym typeface="Franklin Gothic"/>
              </a:rPr>
              <a:t>communicate</a:t>
            </a:r>
            <a:r>
              <a:rPr lang="en-US" sz="3600" b="0" i="0" u="none" strike="noStrike" cap="none">
                <a:solidFill>
                  <a:schemeClr val="dk1"/>
                </a:solidFill>
                <a:latin typeface="Georgia"/>
                <a:ea typeface="Georgia"/>
                <a:cs typeface="Georgia"/>
                <a:sym typeface="Georgia"/>
              </a:rPr>
              <a:t> to students when deploying interventions</a:t>
            </a:r>
            <a:endParaRPr/>
          </a:p>
          <a:p>
            <a:pPr marL="685800" marR="0" lvl="0" indent="-6858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Georgia"/>
                <a:ea typeface="Georgia"/>
                <a:cs typeface="Georgia"/>
                <a:sym typeface="Georgia"/>
              </a:rPr>
              <a:t>Train staff on </a:t>
            </a:r>
            <a:r>
              <a:rPr lang="en-US" sz="3600" b="1" i="0" u="none" strike="noStrike" cap="none">
                <a:solidFill>
                  <a:srgbClr val="2EBCB3"/>
                </a:solidFill>
                <a:latin typeface="Franklin Gothic"/>
                <a:ea typeface="Franklin Gothic"/>
                <a:cs typeface="Franklin Gothic"/>
                <a:sym typeface="Franklin Gothic"/>
              </a:rPr>
              <a:t>implicit bias</a:t>
            </a:r>
            <a:r>
              <a:rPr lang="en-US" sz="3600" b="0" i="0" u="none" strike="noStrike" cap="none">
                <a:solidFill>
                  <a:srgbClr val="2EBCB3"/>
                </a:solidFill>
                <a:latin typeface="Franklin Gothic"/>
                <a:ea typeface="Franklin Gothic"/>
                <a:cs typeface="Franklin Gothic"/>
                <a:sym typeface="Franklin Gothic"/>
              </a:rPr>
              <a:t> </a:t>
            </a:r>
            <a:r>
              <a:rPr lang="en-US" sz="3600" b="0" i="0" u="none" strike="noStrike" cap="none">
                <a:solidFill>
                  <a:schemeClr val="dk1"/>
                </a:solidFill>
                <a:latin typeface="Georgia"/>
                <a:ea typeface="Georgia"/>
                <a:cs typeface="Georgia"/>
                <a:sym typeface="Georgia"/>
              </a:rPr>
              <a:t>and the limits of data</a:t>
            </a:r>
            <a:endParaRPr/>
          </a:p>
          <a:p>
            <a:pPr marL="685800" marR="0" lvl="0" indent="-685800" algn="l" rtl="0">
              <a:lnSpc>
                <a:spcPct val="90000"/>
              </a:lnSpc>
              <a:spcBef>
                <a:spcPts val="1000"/>
              </a:spcBef>
              <a:spcAft>
                <a:spcPts val="0"/>
              </a:spcAft>
              <a:buClr>
                <a:srgbClr val="2EBCB3"/>
              </a:buClr>
              <a:buSzPts val="3600"/>
              <a:buFont typeface="Arial"/>
              <a:buChar char="•"/>
            </a:pPr>
            <a:r>
              <a:rPr lang="en-US" sz="3600" b="1" i="0" u="none" strike="noStrike" cap="none">
                <a:solidFill>
                  <a:srgbClr val="2EBCB3"/>
                </a:solidFill>
                <a:latin typeface="Franklin Gothic"/>
                <a:ea typeface="Franklin Gothic"/>
                <a:cs typeface="Franklin Gothic"/>
                <a:sym typeface="Franklin Gothic"/>
              </a:rPr>
              <a:t>Evaluate</a:t>
            </a:r>
            <a:r>
              <a:rPr lang="en-US" sz="3600" b="0" i="0" u="none" strike="noStrike" cap="none">
                <a:solidFill>
                  <a:srgbClr val="2EBCB3"/>
                </a:solidFill>
                <a:latin typeface="Franklin Gothic"/>
                <a:ea typeface="Franklin Gothic"/>
                <a:cs typeface="Franklin Gothic"/>
                <a:sym typeface="Franklin Gothic"/>
              </a:rPr>
              <a:t> </a:t>
            </a:r>
            <a:r>
              <a:rPr lang="en-US" sz="3600" b="0" i="0" u="none" strike="noStrike" cap="none">
                <a:solidFill>
                  <a:schemeClr val="dk1"/>
                </a:solidFill>
                <a:latin typeface="Georgia"/>
                <a:ea typeface="Georgia"/>
                <a:cs typeface="Georgia"/>
                <a:sym typeface="Georgia"/>
              </a:rPr>
              <a:t>and </a:t>
            </a:r>
            <a:r>
              <a:rPr lang="en-US" sz="3600" b="1" i="0" u="none" strike="noStrike" cap="none">
                <a:solidFill>
                  <a:srgbClr val="2EBCB3"/>
                </a:solidFill>
                <a:latin typeface="Franklin Gothic"/>
                <a:ea typeface="Franklin Gothic"/>
                <a:cs typeface="Franklin Gothic"/>
                <a:sym typeface="Franklin Gothic"/>
              </a:rPr>
              <a:t>test</a:t>
            </a:r>
            <a:r>
              <a:rPr lang="en-US" sz="3600" b="0" i="0" u="none" strike="noStrike" cap="none">
                <a:solidFill>
                  <a:srgbClr val="2EBCB3"/>
                </a:solidFill>
                <a:latin typeface="Franklin Gothic"/>
                <a:ea typeface="Franklin Gothic"/>
                <a:cs typeface="Franklin Gothic"/>
                <a:sym typeface="Franklin Gothic"/>
              </a:rPr>
              <a:t> </a:t>
            </a:r>
            <a:r>
              <a:rPr lang="en-US" sz="3600" b="0" i="0" u="none" strike="noStrike" cap="none">
                <a:solidFill>
                  <a:schemeClr val="dk1"/>
                </a:solidFill>
                <a:latin typeface="Georgia"/>
                <a:ea typeface="Georgia"/>
                <a:cs typeface="Georgia"/>
                <a:sym typeface="Georgia"/>
              </a:rPr>
              <a:t>interventions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388034" y="0"/>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BCB3"/>
              </a:buClr>
              <a:buSzPts val="4400"/>
              <a:buFont typeface="Source Sans Pro Black"/>
              <a:buNone/>
            </a:pPr>
            <a:r>
              <a:rPr lang="en-US" dirty="0"/>
              <a:t>THOUGHT EXCERCISE</a:t>
            </a:r>
            <a:endParaRPr dirty="0"/>
          </a:p>
        </p:txBody>
      </p:sp>
      <p:sp>
        <p:nvSpPr>
          <p:cNvPr id="107" name="Google Shape;107;p15"/>
          <p:cNvSpPr txBox="1">
            <a:spLocks noGrp="1"/>
          </p:cNvSpPr>
          <p:nvPr>
            <p:ph type="body" idx="1"/>
          </p:nvPr>
        </p:nvSpPr>
        <p:spPr>
          <a:xfrm>
            <a:off x="388034" y="1023767"/>
            <a:ext cx="10515600" cy="5405168"/>
          </a:xfrm>
          <a:prstGeom prst="rect">
            <a:avLst/>
          </a:prstGeom>
          <a:noFill/>
          <a:ln>
            <a:noFill/>
          </a:ln>
        </p:spPr>
        <p:txBody>
          <a:bodyPr spcFirstLastPara="1" wrap="square" lIns="91425" tIns="45700" rIns="91425" bIns="45700" anchor="t" anchorCtr="0">
            <a:noAutofit/>
          </a:bodyPr>
          <a:lstStyle/>
          <a:p>
            <a:r>
              <a:rPr lang="en-US" sz="2400" dirty="0"/>
              <a:t>You lead a committee that </a:t>
            </a:r>
            <a:r>
              <a:rPr lang="en-US" sz="2400" b="1" dirty="0"/>
              <a:t>administers a confidential campus climate</a:t>
            </a:r>
            <a:r>
              <a:rPr lang="en-US" sz="2400" dirty="0"/>
              <a:t> survey asking students questions about </a:t>
            </a:r>
            <a:r>
              <a:rPr lang="en-US" sz="2400" b="1" dirty="0"/>
              <a:t>how connected they feel</a:t>
            </a:r>
            <a:r>
              <a:rPr lang="en-US" sz="2400" dirty="0"/>
              <a:t> to faculty, staff, and other students, </a:t>
            </a:r>
            <a:r>
              <a:rPr lang="en-US" sz="2400" b="1" dirty="0"/>
              <a:t>involvement on campus</a:t>
            </a:r>
            <a:r>
              <a:rPr lang="en-US" sz="2400" dirty="0"/>
              <a:t>, exercise, free-time, and study </a:t>
            </a:r>
            <a:r>
              <a:rPr lang="en-US" sz="2400" b="1" dirty="0"/>
              <a:t>habits</a:t>
            </a:r>
            <a:r>
              <a:rPr lang="en-US" sz="2400" dirty="0"/>
              <a:t>, and more. </a:t>
            </a:r>
          </a:p>
          <a:p>
            <a:r>
              <a:rPr lang="en-US" sz="2400" dirty="0"/>
              <a:t>Your Student Life office, who you’ve involved in the process, indicates that research shows some combinations of responses may indicate </a:t>
            </a:r>
            <a:r>
              <a:rPr lang="en-US" sz="2400" b="1" dirty="0"/>
              <a:t>deteriorating mental health</a:t>
            </a:r>
            <a:r>
              <a:rPr lang="en-US" sz="2400" dirty="0"/>
              <a:t>. </a:t>
            </a:r>
          </a:p>
          <a:p>
            <a:r>
              <a:rPr lang="en-US" sz="2400" dirty="0"/>
              <a:t>Your school has recently had a number of mental health related incidents. Some members of your office suggest </a:t>
            </a:r>
            <a:r>
              <a:rPr lang="en-US" sz="2400" b="1" dirty="0"/>
              <a:t>monitoring students based on their responses</a:t>
            </a:r>
            <a:r>
              <a:rPr lang="en-US" sz="2400" dirty="0"/>
              <a:t>. Others recommend </a:t>
            </a:r>
            <a:r>
              <a:rPr lang="en-US" sz="2400" b="1" dirty="0"/>
              <a:t>reporting students for pre-emptive counseling services</a:t>
            </a:r>
            <a:r>
              <a:rPr lang="en-US" sz="2400" dirty="0"/>
              <a:t>. </a:t>
            </a:r>
          </a:p>
          <a:p>
            <a:r>
              <a:rPr lang="en-US" sz="2400" dirty="0"/>
              <a:t>In your opinion, what’s the appropriate course of action? Does it violate the promise of confidentiality? If so, do you feel it can it be justified? Discuss with your neighbors. </a:t>
            </a:r>
            <a:br>
              <a:rPr lang="en-US" sz="2400" dirty="0"/>
            </a:br>
            <a:endParaRPr sz="2400" dirty="0"/>
          </a:p>
        </p:txBody>
      </p:sp>
    </p:spTree>
    <p:extLst>
      <p:ext uri="{BB962C8B-B14F-4D97-AF65-F5344CB8AC3E}">
        <p14:creationId xmlns:p14="http://schemas.microsoft.com/office/powerpoint/2010/main" val="1023506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EBCB3"/>
              </a:buClr>
              <a:buSzPts val="4400"/>
              <a:buFont typeface="Source Sans Pro Black"/>
              <a:buNone/>
            </a:pPr>
            <a:r>
              <a:rPr lang="en-US" sz="4400" b="0" i="0" u="none" strike="noStrike" cap="none">
                <a:solidFill>
                  <a:srgbClr val="2EBCB3"/>
                </a:solidFill>
                <a:latin typeface="Source Sans Pro Black"/>
                <a:ea typeface="Source Sans Pro Black"/>
                <a:cs typeface="Source Sans Pro Black"/>
                <a:sym typeface="Source Sans Pro Black"/>
              </a:rPr>
              <a:t>NEW AMERICA’S </a:t>
            </a:r>
            <a:r>
              <a:rPr lang="en-US"/>
              <a:t>RESEARCH</a:t>
            </a:r>
            <a:r>
              <a:rPr lang="en-US" sz="4400" b="0" i="0" u="none" strike="noStrike" cap="none">
                <a:solidFill>
                  <a:srgbClr val="2EBCB3"/>
                </a:solidFill>
                <a:latin typeface="Source Sans Pro Black"/>
                <a:ea typeface="Source Sans Pro Black"/>
                <a:cs typeface="Source Sans Pro Black"/>
                <a:sym typeface="Source Sans Pro Black"/>
              </a:rPr>
              <a:t> ON PREDICTIVE ANALYTICS</a:t>
            </a:r>
            <a:endParaRPr sz="4400" b="0" i="0" u="none" strike="noStrike" cap="none">
              <a:solidFill>
                <a:srgbClr val="2EBCB3"/>
              </a:solidFill>
              <a:latin typeface="Source Sans Pro Black"/>
              <a:ea typeface="Source Sans Pro Black"/>
              <a:cs typeface="Source Sans Pro Black"/>
              <a:sym typeface="Source Sans Pro Black"/>
            </a:endParaRPr>
          </a:p>
        </p:txBody>
      </p:sp>
      <p:pic>
        <p:nvPicPr>
          <p:cNvPr id="214" name="Google Shape;214;p33"/>
          <p:cNvPicPr preferRelativeResize="0">
            <a:picLocks noGrp="1"/>
          </p:cNvPicPr>
          <p:nvPr>
            <p:ph type="body" idx="1"/>
          </p:nvPr>
        </p:nvPicPr>
        <p:blipFill rotWithShape="1">
          <a:blip r:embed="rId3">
            <a:alphaModFix/>
          </a:blip>
          <a:srcRect/>
          <a:stretch/>
        </p:blipFill>
        <p:spPr>
          <a:xfrm>
            <a:off x="2126297" y="1960404"/>
            <a:ext cx="2323783" cy="3005888"/>
          </a:xfrm>
          <a:prstGeom prst="rect">
            <a:avLst/>
          </a:prstGeom>
          <a:noFill/>
          <a:ln>
            <a:noFill/>
          </a:ln>
        </p:spPr>
      </p:pic>
      <p:pic>
        <p:nvPicPr>
          <p:cNvPr id="215" name="Google Shape;215;p33"/>
          <p:cNvPicPr preferRelativeResize="0">
            <a:picLocks noGrp="1"/>
          </p:cNvPicPr>
          <p:nvPr>
            <p:ph type="body" idx="2"/>
          </p:nvPr>
        </p:nvPicPr>
        <p:blipFill rotWithShape="1">
          <a:blip r:embed="rId4">
            <a:alphaModFix/>
          </a:blip>
          <a:srcRect/>
          <a:stretch/>
        </p:blipFill>
        <p:spPr>
          <a:xfrm>
            <a:off x="7800339" y="1960403"/>
            <a:ext cx="2312222" cy="3005889"/>
          </a:xfrm>
          <a:prstGeom prst="rect">
            <a:avLst/>
          </a:prstGeom>
          <a:noFill/>
          <a:ln>
            <a:noFill/>
          </a:ln>
        </p:spPr>
      </p:pic>
      <p:pic>
        <p:nvPicPr>
          <p:cNvPr id="216" name="Google Shape;216;p33"/>
          <p:cNvPicPr preferRelativeResize="0"/>
          <p:nvPr/>
        </p:nvPicPr>
        <p:blipFill rotWithShape="1">
          <a:blip r:embed="rId5">
            <a:alphaModFix/>
          </a:blip>
          <a:srcRect/>
          <a:stretch/>
        </p:blipFill>
        <p:spPr>
          <a:xfrm>
            <a:off x="4975135" y="1926316"/>
            <a:ext cx="2365710" cy="3039976"/>
          </a:xfrm>
          <a:prstGeom prst="rect">
            <a:avLst/>
          </a:prstGeom>
          <a:noFill/>
          <a:ln>
            <a:noFill/>
          </a:ln>
        </p:spPr>
      </p:pic>
      <p:sp>
        <p:nvSpPr>
          <p:cNvPr id="217" name="Google Shape;217;p33"/>
          <p:cNvSpPr txBox="1"/>
          <p:nvPr/>
        </p:nvSpPr>
        <p:spPr>
          <a:xfrm>
            <a:off x="2307771" y="5236007"/>
            <a:ext cx="7872548"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Find all of our reports at </a:t>
            </a:r>
            <a:r>
              <a:rPr lang="en-US" sz="1400" b="0" i="0" u="sng" strike="noStrike" cap="none">
                <a:solidFill>
                  <a:schemeClr val="hlink"/>
                </a:solidFill>
                <a:latin typeface="Arial"/>
                <a:ea typeface="Arial"/>
                <a:cs typeface="Arial"/>
                <a:sym typeface="Arial"/>
                <a:hlinkClick r:id="rId6"/>
              </a:rPr>
              <a:t>newamerica.org/education-policy/topics/innovation-education/predictive-analytics/</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p10"/>
          <p:cNvSpPr txBox="1"/>
          <p:nvPr/>
        </p:nvSpPr>
        <p:spPr>
          <a:xfrm>
            <a:off x="6095997" y="1660025"/>
            <a:ext cx="2597836" cy="5109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800" dirty="0">
                <a:solidFill>
                  <a:srgbClr val="2EBCB3"/>
                </a:solidFill>
                <a:latin typeface="Source Sans Pro Black"/>
                <a:ea typeface="Source Sans Pro Black"/>
                <a:cs typeface="Source Sans Pro Black"/>
                <a:sym typeface="Source Sans Pro Black"/>
              </a:rPr>
              <a:t>Ernest Ezeugo</a:t>
            </a:r>
            <a:endParaRPr sz="2800" b="0" i="0" u="none" strike="noStrike" cap="none" dirty="0">
              <a:solidFill>
                <a:srgbClr val="2EBCB3"/>
              </a:solidFill>
              <a:latin typeface="Source Sans Pro Black"/>
              <a:ea typeface="Source Sans Pro Black"/>
              <a:cs typeface="Source Sans Pro Black"/>
              <a:sym typeface="Source Sans Pro Black"/>
            </a:endParaRPr>
          </a:p>
        </p:txBody>
      </p:sp>
      <p:sp>
        <p:nvSpPr>
          <p:cNvPr id="66" name="Google Shape;66;p10"/>
          <p:cNvSpPr txBox="1"/>
          <p:nvPr/>
        </p:nvSpPr>
        <p:spPr>
          <a:xfrm>
            <a:off x="6095997" y="2117796"/>
            <a:ext cx="2429024" cy="10197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2000" dirty="0">
                <a:solidFill>
                  <a:srgbClr val="7F7F7F"/>
                </a:solidFill>
                <a:latin typeface="Georgia"/>
                <a:ea typeface="Georgia"/>
                <a:cs typeface="Georgia"/>
                <a:sym typeface="Georgia"/>
              </a:rPr>
              <a:t>Policy Director, </a:t>
            </a:r>
            <a:br>
              <a:rPr lang="en-US" sz="2000" dirty="0">
                <a:solidFill>
                  <a:srgbClr val="7F7F7F"/>
                </a:solidFill>
                <a:latin typeface="Georgia"/>
                <a:ea typeface="Georgia"/>
                <a:cs typeface="Georgia"/>
                <a:sym typeface="Georgia"/>
              </a:rPr>
            </a:br>
            <a:r>
              <a:rPr lang="en-US" sz="2000" dirty="0">
                <a:solidFill>
                  <a:srgbClr val="7F7F7F"/>
                </a:solidFill>
                <a:latin typeface="Georgia"/>
                <a:ea typeface="Georgia"/>
                <a:cs typeface="Georgia"/>
                <a:sym typeface="Georgia"/>
              </a:rPr>
              <a:t>National Campus Leadership Council</a:t>
            </a:r>
            <a:endParaRPr sz="2000" dirty="0">
              <a:solidFill>
                <a:srgbClr val="7F7F7F"/>
              </a:solidFill>
              <a:latin typeface="Georgia"/>
              <a:ea typeface="Georgia"/>
              <a:cs typeface="Georgia"/>
              <a:sym typeface="Georgia"/>
            </a:endParaRPr>
          </a:p>
        </p:txBody>
      </p:sp>
      <p:sp>
        <p:nvSpPr>
          <p:cNvPr id="67" name="Google Shape;67;p10"/>
          <p:cNvSpPr/>
          <p:nvPr/>
        </p:nvSpPr>
        <p:spPr>
          <a:xfrm>
            <a:off x="3868616" y="1140295"/>
            <a:ext cx="2227384" cy="2288705"/>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09A389AC-F0DD-4E82-9005-C4E10D3D7EFB}"/>
              </a:ext>
            </a:extLst>
          </p:cNvPr>
          <p:cNvSpPr/>
          <p:nvPr/>
        </p:nvSpPr>
        <p:spPr>
          <a:xfrm>
            <a:off x="1931959" y="3612614"/>
            <a:ext cx="8328075" cy="3243965"/>
          </a:xfrm>
          <a:prstGeom prst="rect">
            <a:avLst/>
          </a:prstGeom>
        </p:spPr>
        <p:txBody>
          <a:bodyPr wrap="square">
            <a:spAutoFit/>
          </a:bodyPr>
          <a:lstStyle/>
          <a:p>
            <a:pPr lvl="0" algn="ctr">
              <a:lnSpc>
                <a:spcPct val="80000"/>
              </a:lnSpc>
              <a:buClr>
                <a:schemeClr val="accent1"/>
              </a:buClr>
              <a:buSzPts val="3600"/>
            </a:pPr>
            <a:r>
              <a:rPr lang="en-US" sz="2800" dirty="0">
                <a:solidFill>
                  <a:schemeClr val="accent1"/>
                </a:solidFill>
                <a:latin typeface="Franklin Gothic"/>
                <a:ea typeface="Franklin Gothic"/>
                <a:cs typeface="Franklin Gothic"/>
                <a:sym typeface="Franklin Gothic"/>
              </a:rPr>
              <a:t>For more predictive analytics research, connect with New America:</a:t>
            </a:r>
          </a:p>
          <a:p>
            <a:pPr lvl="0" algn="ctr">
              <a:lnSpc>
                <a:spcPct val="80000"/>
              </a:lnSpc>
              <a:buClr>
                <a:schemeClr val="accent1"/>
              </a:buClr>
              <a:buSzPts val="3600"/>
            </a:pPr>
            <a:r>
              <a:rPr lang="en-US" sz="2800" b="1" dirty="0">
                <a:solidFill>
                  <a:schemeClr val="dk1"/>
                </a:solidFill>
                <a:latin typeface="Georgia"/>
                <a:ea typeface="Georgia"/>
                <a:cs typeface="Georgia"/>
                <a:sym typeface="Georgia"/>
              </a:rPr>
              <a:t>Twitter: </a:t>
            </a:r>
            <a:r>
              <a:rPr lang="en-US" sz="2800" dirty="0">
                <a:solidFill>
                  <a:schemeClr val="dk1"/>
                </a:solidFill>
                <a:latin typeface="Georgia"/>
                <a:ea typeface="Georgia"/>
                <a:cs typeface="Georgia"/>
                <a:sym typeface="Georgia"/>
              </a:rPr>
              <a:t>@</a:t>
            </a:r>
            <a:r>
              <a:rPr lang="en-US" sz="2800" dirty="0" err="1">
                <a:solidFill>
                  <a:schemeClr val="dk1"/>
                </a:solidFill>
                <a:latin typeface="Georgia"/>
                <a:ea typeface="Georgia"/>
                <a:cs typeface="Georgia"/>
                <a:sym typeface="Georgia"/>
              </a:rPr>
              <a:t>NewAmericaEd</a:t>
            </a:r>
            <a:endParaRPr lang="en-US" sz="2800" dirty="0">
              <a:solidFill>
                <a:schemeClr val="dk1"/>
              </a:solidFill>
              <a:latin typeface="Georgia"/>
              <a:ea typeface="Georgia"/>
              <a:cs typeface="Georgia"/>
              <a:sym typeface="Georgia"/>
            </a:endParaRPr>
          </a:p>
          <a:p>
            <a:pPr algn="ctr">
              <a:lnSpc>
                <a:spcPct val="80000"/>
              </a:lnSpc>
              <a:buClr>
                <a:schemeClr val="accent1"/>
              </a:buClr>
              <a:buSzPts val="3600"/>
            </a:pPr>
            <a:r>
              <a:rPr lang="en-US" sz="2800" b="1" dirty="0">
                <a:solidFill>
                  <a:schemeClr val="dk1"/>
                </a:solidFill>
                <a:latin typeface="Georgia"/>
                <a:ea typeface="Georgia"/>
                <a:cs typeface="Georgia"/>
                <a:sym typeface="Georgia"/>
              </a:rPr>
              <a:t>Email</a:t>
            </a:r>
            <a:r>
              <a:rPr lang="en-US" sz="2800" dirty="0">
                <a:solidFill>
                  <a:schemeClr val="dk1"/>
                </a:solidFill>
                <a:latin typeface="Georgia"/>
                <a:ea typeface="Georgia"/>
                <a:cs typeface="Georgia"/>
                <a:sym typeface="Georgia"/>
              </a:rPr>
              <a:t>: palmer@newamerica.org</a:t>
            </a:r>
          </a:p>
          <a:p>
            <a:pPr lvl="0" algn="ctr">
              <a:lnSpc>
                <a:spcPct val="80000"/>
              </a:lnSpc>
              <a:buClr>
                <a:schemeClr val="accent1"/>
              </a:buClr>
              <a:buSzPts val="3600"/>
            </a:pPr>
            <a:endParaRPr lang="en-US" sz="2800" dirty="0">
              <a:solidFill>
                <a:schemeClr val="dk1"/>
              </a:solidFill>
              <a:latin typeface="Georgia"/>
              <a:ea typeface="Georgia"/>
              <a:cs typeface="Georgia"/>
              <a:sym typeface="Georgia"/>
            </a:endParaRPr>
          </a:p>
          <a:p>
            <a:pPr algn="ctr">
              <a:lnSpc>
                <a:spcPct val="80000"/>
              </a:lnSpc>
              <a:buClr>
                <a:schemeClr val="accent1"/>
              </a:buClr>
              <a:buSzPts val="3600"/>
            </a:pPr>
            <a:r>
              <a:rPr lang="en-US" sz="2800" dirty="0">
                <a:solidFill>
                  <a:schemeClr val="accent1"/>
                </a:solidFill>
                <a:latin typeface="Franklin Gothic"/>
                <a:ea typeface="Franklin Gothic"/>
                <a:cs typeface="Franklin Gothic"/>
                <a:sym typeface="Franklin Gothic"/>
              </a:rPr>
              <a:t>Stay in touch! </a:t>
            </a:r>
          </a:p>
          <a:p>
            <a:pPr algn="ctr">
              <a:lnSpc>
                <a:spcPct val="80000"/>
              </a:lnSpc>
              <a:buClr>
                <a:schemeClr val="accent1"/>
              </a:buClr>
              <a:buSzPts val="3600"/>
            </a:pPr>
            <a:r>
              <a:rPr lang="en-US" sz="2800" b="1" dirty="0">
                <a:solidFill>
                  <a:schemeClr val="dk1"/>
                </a:solidFill>
                <a:latin typeface="Georgia"/>
                <a:ea typeface="Georgia"/>
                <a:cs typeface="Georgia"/>
                <a:sym typeface="Georgia"/>
              </a:rPr>
              <a:t>Twitter</a:t>
            </a:r>
            <a:r>
              <a:rPr lang="en-US" sz="2800" dirty="0">
                <a:solidFill>
                  <a:schemeClr val="dk1"/>
                </a:solidFill>
                <a:latin typeface="Georgia"/>
                <a:ea typeface="Georgia"/>
                <a:cs typeface="Georgia"/>
                <a:sym typeface="Georgia"/>
              </a:rPr>
              <a:t>: @</a:t>
            </a:r>
            <a:r>
              <a:rPr lang="en-US" sz="2800" dirty="0" err="1">
                <a:solidFill>
                  <a:schemeClr val="dk1"/>
                </a:solidFill>
                <a:latin typeface="Georgia"/>
                <a:ea typeface="Georgia"/>
                <a:cs typeface="Georgia"/>
                <a:sym typeface="Georgia"/>
              </a:rPr>
              <a:t>ErnestEzeugo</a:t>
            </a:r>
            <a:endParaRPr lang="en-US" sz="2800" dirty="0">
              <a:solidFill>
                <a:schemeClr val="dk1"/>
              </a:solidFill>
              <a:latin typeface="Georgia"/>
              <a:ea typeface="Georgia"/>
              <a:cs typeface="Georgia"/>
              <a:sym typeface="Georgia"/>
            </a:endParaRPr>
          </a:p>
          <a:p>
            <a:pPr algn="ctr">
              <a:lnSpc>
                <a:spcPct val="80000"/>
              </a:lnSpc>
              <a:buClr>
                <a:schemeClr val="accent1"/>
              </a:buClr>
              <a:buSzPts val="3600"/>
            </a:pPr>
            <a:r>
              <a:rPr lang="en-US" sz="2800" b="1" dirty="0">
                <a:solidFill>
                  <a:schemeClr val="dk1"/>
                </a:solidFill>
                <a:latin typeface="Georgia"/>
                <a:ea typeface="Georgia"/>
                <a:cs typeface="Georgia"/>
                <a:sym typeface="Georgia"/>
              </a:rPr>
              <a:t>Email</a:t>
            </a:r>
            <a:r>
              <a:rPr lang="en-US" sz="2800" dirty="0">
                <a:solidFill>
                  <a:schemeClr val="dk1"/>
                </a:solidFill>
                <a:latin typeface="Georgia"/>
                <a:ea typeface="Georgia"/>
                <a:cs typeface="Georgia"/>
                <a:sym typeface="Georgia"/>
              </a:rPr>
              <a:t>: ernest@campusleaders.org</a:t>
            </a:r>
          </a:p>
          <a:p>
            <a:pPr algn="ctr">
              <a:lnSpc>
                <a:spcPct val="80000"/>
              </a:lnSpc>
              <a:buClr>
                <a:schemeClr val="accent1"/>
              </a:buClr>
              <a:buSzPts val="3600"/>
            </a:pPr>
            <a:endParaRPr lang="en-US" sz="3200" dirty="0">
              <a:solidFill>
                <a:schemeClr val="dk1"/>
              </a:solidFill>
              <a:latin typeface="Georgia"/>
              <a:ea typeface="Georgia"/>
              <a:cs typeface="Georgia"/>
              <a:sym typeface="Georgia"/>
            </a:endParaRPr>
          </a:p>
        </p:txBody>
      </p:sp>
      <p:sp>
        <p:nvSpPr>
          <p:cNvPr id="6" name="Google Shape;206;p32">
            <a:extLst>
              <a:ext uri="{FF2B5EF4-FFF2-40B4-BE49-F238E27FC236}">
                <a16:creationId xmlns:a16="http://schemas.microsoft.com/office/drawing/2014/main" id="{352DB709-AE30-4F0A-8E18-F8BED26EF1CE}"/>
              </a:ext>
            </a:extLst>
          </p:cNvPr>
          <p:cNvSpPr txBox="1">
            <a:spLocks noGrp="1"/>
          </p:cNvSpPr>
          <p:nvPr>
            <p:ph type="title"/>
          </p:nvPr>
        </p:nvSpPr>
        <p:spPr>
          <a:xfrm>
            <a:off x="838196" y="71394"/>
            <a:ext cx="10515600" cy="88528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EBCB3"/>
              </a:buClr>
              <a:buSzPts val="4400"/>
              <a:buFont typeface="Source Sans Pro Black"/>
              <a:buNone/>
            </a:pPr>
            <a:r>
              <a:rPr lang="en-US" dirty="0"/>
              <a:t>THANK YOU!</a:t>
            </a:r>
            <a:endParaRPr sz="4400" b="0" i="0" u="none" strike="noStrike" cap="none" dirty="0">
              <a:solidFill>
                <a:srgbClr val="2EBCB3"/>
              </a:solidFill>
              <a:latin typeface="Source Sans Pro Black"/>
              <a:ea typeface="Source Sans Pro Black"/>
              <a:cs typeface="Source Sans Pro Black"/>
              <a:sym typeface="Source Sans Pro Black"/>
            </a:endParaRPr>
          </a:p>
        </p:txBody>
      </p:sp>
    </p:spTree>
    <p:extLst>
      <p:ext uri="{BB962C8B-B14F-4D97-AF65-F5344CB8AC3E}">
        <p14:creationId xmlns:p14="http://schemas.microsoft.com/office/powerpoint/2010/main" val="4136008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1"/>
          <p:cNvSpPr/>
          <p:nvPr/>
        </p:nvSpPr>
        <p:spPr>
          <a:xfrm>
            <a:off x="-31195" y="-13856"/>
            <a:ext cx="6942283" cy="6871855"/>
          </a:xfrm>
          <a:custGeom>
            <a:avLst/>
            <a:gdLst/>
            <a:ahLst/>
            <a:cxnLst/>
            <a:rect l="l" t="t" r="r" b="b"/>
            <a:pathLst>
              <a:path w="7484941" h="6871855" extrusionOk="0">
                <a:moveTo>
                  <a:pt x="31196" y="6871855"/>
                </a:moveTo>
                <a:lnTo>
                  <a:pt x="0" y="0"/>
                </a:lnTo>
                <a:lnTo>
                  <a:pt x="5160864" y="13855"/>
                </a:lnTo>
                <a:lnTo>
                  <a:pt x="7484941" y="6871855"/>
                </a:lnTo>
                <a:lnTo>
                  <a:pt x="31196" y="6871855"/>
                </a:lnTo>
                <a:close/>
              </a:path>
            </a:pathLst>
          </a:cu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11"/>
          <p:cNvSpPr/>
          <p:nvPr/>
        </p:nvSpPr>
        <p:spPr>
          <a:xfrm>
            <a:off x="4772026" y="-164"/>
            <a:ext cx="7419081" cy="6865317"/>
          </a:xfrm>
          <a:custGeom>
            <a:avLst/>
            <a:gdLst/>
            <a:ahLst/>
            <a:cxnLst/>
            <a:rect l="l" t="t" r="r" b="b"/>
            <a:pathLst>
              <a:path w="7202991" h="6899816" extrusionOk="0">
                <a:moveTo>
                  <a:pt x="2062575" y="6885610"/>
                </a:moveTo>
                <a:lnTo>
                  <a:pt x="0" y="0"/>
                </a:lnTo>
                <a:lnTo>
                  <a:pt x="7189552" y="14106"/>
                </a:lnTo>
                <a:cubicBezTo>
                  <a:pt x="7194032" y="2337053"/>
                  <a:pt x="7198511" y="4604579"/>
                  <a:pt x="7202991" y="6899816"/>
                </a:cubicBezTo>
                <a:lnTo>
                  <a:pt x="2062575" y="6885610"/>
                </a:lnTo>
                <a:close/>
              </a:path>
            </a:pathLst>
          </a:cu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5" name="Google Shape;75;p11"/>
          <p:cNvSpPr/>
          <p:nvPr/>
        </p:nvSpPr>
        <p:spPr>
          <a:xfrm>
            <a:off x="-1" y="-13856"/>
            <a:ext cx="12192000" cy="6871800"/>
          </a:xfrm>
          <a:prstGeom prst="rect">
            <a:avLst/>
          </a:prstGeom>
          <a:gradFill>
            <a:gsLst>
              <a:gs pos="0">
                <a:srgbClr val="3A3838">
                  <a:alpha val="81960"/>
                </a:srgbClr>
              </a:gs>
              <a:gs pos="100000">
                <a:srgbClr val="AEABAB">
                  <a:alpha val="0"/>
                </a:srgbClr>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 name="Google Shape;76;p11"/>
          <p:cNvSpPr txBox="1">
            <a:spLocks noGrp="1"/>
          </p:cNvSpPr>
          <p:nvPr>
            <p:ph type="title"/>
          </p:nvPr>
        </p:nvSpPr>
        <p:spPr>
          <a:xfrm>
            <a:off x="402604" y="5641145"/>
            <a:ext cx="5955900" cy="9399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000"/>
              <a:buFont typeface="Source Sans Pro Black"/>
              <a:buNone/>
            </a:pPr>
            <a:r>
              <a:rPr lang="en-US" sz="4000" b="1" i="0" u="none" strike="noStrike" cap="none">
                <a:solidFill>
                  <a:schemeClr val="lt1"/>
                </a:solidFill>
                <a:latin typeface="Source Sans Pro"/>
                <a:ea typeface="Source Sans Pro"/>
                <a:cs typeface="Source Sans Pro"/>
                <a:sym typeface="Source Sans Pro"/>
              </a:rPr>
              <a:t>A Tale of Two </a:t>
            </a:r>
            <a:r>
              <a:rPr lang="en-US" sz="4000" b="1">
                <a:solidFill>
                  <a:schemeClr val="lt1"/>
                </a:solidFill>
                <a:latin typeface="Source Sans Pro"/>
                <a:ea typeface="Source Sans Pro"/>
                <a:cs typeface="Source Sans Pro"/>
                <a:sym typeface="Source Sans Pro"/>
              </a:rPr>
              <a:t>Universities</a:t>
            </a:r>
            <a:endParaRPr sz="4000" b="1" i="0" u="none" strike="noStrike" cap="none">
              <a:solidFill>
                <a:schemeClr val="lt1"/>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EABAB"/>
            </a:gs>
            <a:gs pos="100000">
              <a:srgbClr val="D0CECE"/>
            </a:gs>
          </a:gsLst>
          <a:lin ang="5400012" scaled="0"/>
        </a:gradFill>
        <a:effectLst/>
      </p:bgPr>
    </p:bg>
    <p:spTree>
      <p:nvGrpSpPr>
        <p:cNvPr id="1" name="Shape 81"/>
        <p:cNvGrpSpPr/>
        <p:nvPr/>
      </p:nvGrpSpPr>
      <p:grpSpPr>
        <a:xfrm>
          <a:off x="0" y="0"/>
          <a:ext cx="0" cy="0"/>
          <a:chOff x="0" y="0"/>
          <a:chExt cx="0" cy="0"/>
        </a:xfrm>
      </p:grpSpPr>
      <p:pic>
        <p:nvPicPr>
          <p:cNvPr id="82" name="Google Shape;82;p12"/>
          <p:cNvPicPr preferRelativeResize="0"/>
          <p:nvPr/>
        </p:nvPicPr>
        <p:blipFill rotWithShape="1">
          <a:blip r:embed="rId3">
            <a:alphaModFix/>
          </a:blip>
          <a:srcRect/>
          <a:stretch/>
        </p:blipFill>
        <p:spPr>
          <a:xfrm>
            <a:off x="-1" y="0"/>
            <a:ext cx="12458700" cy="6857999"/>
          </a:xfrm>
          <a:prstGeom prst="rect">
            <a:avLst/>
          </a:prstGeom>
          <a:gradFill>
            <a:gsLst>
              <a:gs pos="0">
                <a:srgbClr val="99E6E2"/>
              </a:gs>
              <a:gs pos="43000">
                <a:srgbClr val="99E6E2"/>
              </a:gs>
              <a:gs pos="64000">
                <a:schemeClr val="lt1"/>
              </a:gs>
              <a:gs pos="100000">
                <a:schemeClr val="lt1"/>
              </a:gs>
            </a:gsLst>
            <a:lin ang="5400012" scaled="0"/>
          </a:gradFill>
          <a:ln w="9525" cap="flat" cmpd="sng">
            <a:solidFill>
              <a:srgbClr val="F3FCFB"/>
            </a:solidFill>
            <a:prstDash val="solid"/>
            <a:round/>
            <a:headEnd type="none" w="sm" len="sm"/>
            <a:tailEnd type="none" w="sm" len="sm"/>
          </a:ln>
        </p:spPr>
      </p:pic>
      <p:sp>
        <p:nvSpPr>
          <p:cNvPr id="83" name="Google Shape;83;p12"/>
          <p:cNvSpPr/>
          <p:nvPr/>
        </p:nvSpPr>
        <p:spPr>
          <a:xfrm>
            <a:off x="-1" y="-47940"/>
            <a:ext cx="12458700" cy="6906000"/>
          </a:xfrm>
          <a:prstGeom prst="rect">
            <a:avLst/>
          </a:prstGeom>
          <a:gradFill>
            <a:gsLst>
              <a:gs pos="0">
                <a:srgbClr val="3A3838">
                  <a:alpha val="81960"/>
                </a:srgbClr>
              </a:gs>
              <a:gs pos="100000">
                <a:srgbClr val="AEABAB">
                  <a:alpha val="0"/>
                </a:srgbClr>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 name="Google Shape;84;p12"/>
          <p:cNvSpPr txBox="1">
            <a:spLocks noGrp="1"/>
          </p:cNvSpPr>
          <p:nvPr>
            <p:ph type="title"/>
          </p:nvPr>
        </p:nvSpPr>
        <p:spPr>
          <a:xfrm>
            <a:off x="675505" y="2940900"/>
            <a:ext cx="10515600" cy="2584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000"/>
              <a:buFont typeface="Source Sans Pro Black"/>
              <a:buNone/>
            </a:pPr>
            <a:r>
              <a:rPr lang="en-US" sz="4000" b="1" i="0" u="none" strike="noStrike" cap="none" dirty="0">
                <a:solidFill>
                  <a:schemeClr val="lt1"/>
                </a:solidFill>
                <a:latin typeface="Source Sans Pro SemiBold"/>
                <a:ea typeface="Source Sans Pro SemiBold"/>
                <a:cs typeface="Source Sans Pro SemiBold"/>
                <a:sym typeface="Source Sans Pro SemiBold"/>
              </a:rPr>
              <a:t>“This is hard for you because you think of the students as cuddly bunnies, but you can’t.  You just have to drown the bunnies…put a Glock to their heads.”</a:t>
            </a:r>
            <a:endParaRPr sz="4000" b="1" i="0" u="none" strike="noStrike" cap="none" dirty="0">
              <a:solidFill>
                <a:schemeClr val="lt1"/>
              </a:solidFill>
              <a:latin typeface="Source Sans Pro SemiBold"/>
              <a:ea typeface="Source Sans Pro SemiBold"/>
              <a:cs typeface="Source Sans Pro SemiBold"/>
              <a:sym typeface="Source Sans Pro SemiBold"/>
            </a:endParaRPr>
          </a:p>
        </p:txBody>
      </p:sp>
      <p:sp>
        <p:nvSpPr>
          <p:cNvPr id="85" name="Google Shape;85;p12"/>
          <p:cNvSpPr txBox="1">
            <a:spLocks noGrp="1"/>
          </p:cNvSpPr>
          <p:nvPr>
            <p:ph type="body" idx="4294967295"/>
          </p:nvPr>
        </p:nvSpPr>
        <p:spPr>
          <a:xfrm>
            <a:off x="675504" y="5576936"/>
            <a:ext cx="7462800" cy="606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3600"/>
              <a:buNone/>
            </a:pPr>
            <a:r>
              <a:rPr lang="en-US" sz="1600" i="1" u="none" strike="noStrike" cap="none">
                <a:solidFill>
                  <a:srgbClr val="FFFFFF"/>
                </a:solidFill>
                <a:latin typeface="Source Sans Pro"/>
                <a:ea typeface="Source Sans Pro"/>
                <a:cs typeface="Source Sans Pro"/>
                <a:sym typeface="Source Sans Pro"/>
              </a:rPr>
              <a:t>Simon Newman, former president of Mount St. Mary University, on a plan convincing students to leave to raise retention rates. </a:t>
            </a:r>
            <a:endParaRPr sz="1600" i="1" u="none" strike="noStrike" cap="none">
              <a:solidFill>
                <a:srgbClr val="FFFFFF"/>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AEABAB">
                <a:alpha val="5882"/>
              </a:srgbClr>
            </a:gs>
            <a:gs pos="100000">
              <a:srgbClr val="D0CECE"/>
            </a:gs>
          </a:gsLst>
          <a:lin ang="5400012" scaled="0"/>
        </a:gradFill>
        <a:effectLst/>
      </p:bgPr>
    </p:bg>
    <p:spTree>
      <p:nvGrpSpPr>
        <p:cNvPr id="1" name="Shape 89"/>
        <p:cNvGrpSpPr/>
        <p:nvPr/>
      </p:nvGrpSpPr>
      <p:grpSpPr>
        <a:xfrm>
          <a:off x="0" y="0"/>
          <a:ext cx="0" cy="0"/>
          <a:chOff x="0" y="0"/>
          <a:chExt cx="0" cy="0"/>
        </a:xfrm>
      </p:grpSpPr>
      <p:sp>
        <p:nvSpPr>
          <p:cNvPr id="90" name="Google Shape;90;p13"/>
          <p:cNvSpPr/>
          <p:nvPr/>
        </p:nvSpPr>
        <p:spPr>
          <a:xfrm>
            <a:off x="0" y="0"/>
            <a:ext cx="12192000" cy="6858000"/>
          </a:xfrm>
          <a:prstGeom prst="rect">
            <a:avLst/>
          </a:prstGeom>
          <a:blipFill rotWithShape="1">
            <a:blip r:embed="rId3">
              <a:alphaModFix amt="75000"/>
            </a:blip>
            <a:stretch>
              <a:fillRect/>
            </a:stretch>
          </a:blipFill>
          <a:ln w="25400" cap="flat" cmpd="sng">
            <a:solidFill>
              <a:srgbClr val="2189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 name="Google Shape;91;p13"/>
          <p:cNvSpPr/>
          <p:nvPr/>
        </p:nvSpPr>
        <p:spPr>
          <a:xfrm>
            <a:off x="-1" y="-47940"/>
            <a:ext cx="12192000" cy="6906000"/>
          </a:xfrm>
          <a:prstGeom prst="rect">
            <a:avLst/>
          </a:prstGeom>
          <a:gradFill>
            <a:gsLst>
              <a:gs pos="0">
                <a:srgbClr val="3A3838">
                  <a:alpha val="81960"/>
                </a:srgbClr>
              </a:gs>
              <a:gs pos="100000">
                <a:srgbClr val="AEABAB">
                  <a:alpha val="0"/>
                </a:srgbClr>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 name="Google Shape;92;p13"/>
          <p:cNvSpPr txBox="1"/>
          <p:nvPr/>
        </p:nvSpPr>
        <p:spPr>
          <a:xfrm>
            <a:off x="549744" y="2762597"/>
            <a:ext cx="11550300" cy="187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FFFFFF"/>
                </a:solidFill>
                <a:latin typeface="Source Sans Pro SemiBold"/>
                <a:ea typeface="Source Sans Pro SemiBold"/>
                <a:cs typeface="Source Sans Pro SemiBold"/>
                <a:sym typeface="Source Sans Pro SemiBold"/>
              </a:rPr>
              <a:t>“Because of these proactive interventions all students benefited, but the students who benefited the most were first generation, low-income and students of color.”</a:t>
            </a:r>
            <a:endParaRPr sz="4000" b="1" i="0" u="none" strike="noStrike" cap="none" dirty="0">
              <a:solidFill>
                <a:srgbClr val="FFFFFF"/>
              </a:solidFill>
              <a:latin typeface="Source Sans Pro SemiBold"/>
              <a:ea typeface="Source Sans Pro SemiBold"/>
              <a:cs typeface="Source Sans Pro SemiBold"/>
              <a:sym typeface="Source Sans Pro SemiBold"/>
            </a:endParaRPr>
          </a:p>
        </p:txBody>
      </p:sp>
      <p:sp>
        <p:nvSpPr>
          <p:cNvPr id="93" name="Google Shape;93;p13"/>
          <p:cNvSpPr txBox="1"/>
          <p:nvPr/>
        </p:nvSpPr>
        <p:spPr>
          <a:xfrm>
            <a:off x="549744" y="5335050"/>
            <a:ext cx="7702800" cy="820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i="1" u="none" strike="noStrike" cap="none">
                <a:solidFill>
                  <a:srgbClr val="FFFFFF"/>
                </a:solidFill>
                <a:latin typeface="Source Sans Pro"/>
                <a:ea typeface="Source Sans Pro"/>
                <a:cs typeface="Source Sans Pro"/>
                <a:sym typeface="Source Sans Pro"/>
              </a:rPr>
              <a:t>Tim Renick, vice president of enrollment management and student success at Georgia State University, on the implications of GSU’s use of predictive analytics.</a:t>
            </a:r>
            <a:endParaRPr sz="1600" i="0" u="none" strike="noStrike" cap="none">
              <a:solidFill>
                <a:srgbClr val="000000"/>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BCB3"/>
              </a:buClr>
              <a:buSzPts val="4400"/>
              <a:buFont typeface="Source Sans Pro Black"/>
              <a:buNone/>
            </a:pPr>
            <a:r>
              <a:rPr lang="en-US"/>
              <a:t>WHAT IS PREDICTIVE ANALYTICS?</a:t>
            </a:r>
            <a:endParaRPr/>
          </a:p>
        </p:txBody>
      </p:sp>
      <p:sp>
        <p:nvSpPr>
          <p:cNvPr id="107" name="Google Shape;107;p1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1000"/>
              </a:spcBef>
              <a:spcAft>
                <a:spcPts val="0"/>
              </a:spcAft>
              <a:buSzPts val="3600"/>
              <a:buChar char="•"/>
            </a:pPr>
            <a:r>
              <a:rPr lang="en-US"/>
              <a:t>When past data is used to make predictions about the future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BCB3"/>
              </a:buClr>
              <a:buSzPts val="4400"/>
              <a:buFont typeface="Source Sans Pro Black"/>
              <a:buNone/>
            </a:pPr>
            <a:r>
              <a:rPr lang="en-US" sz="4400" b="0" i="0" u="none" strike="noStrike" cap="none">
                <a:solidFill>
                  <a:srgbClr val="2EBCB3"/>
                </a:solidFill>
                <a:latin typeface="Source Sans Pro Black"/>
                <a:ea typeface="Source Sans Pro Black"/>
                <a:cs typeface="Source Sans Pro Black"/>
                <a:sym typeface="Source Sans Pro Black"/>
              </a:rPr>
              <a:t>PREDICTIVE ANALYTICS IN </a:t>
            </a:r>
            <a:r>
              <a:rPr lang="en-US"/>
              <a:t>HIGHER ED</a:t>
            </a:r>
            <a:endParaRPr sz="4400" b="0" i="0" u="none" strike="noStrike" cap="none">
              <a:solidFill>
                <a:srgbClr val="2EBCB3"/>
              </a:solidFill>
              <a:latin typeface="Source Sans Pro Black"/>
              <a:ea typeface="Source Sans Pro Black"/>
              <a:cs typeface="Source Sans Pro Black"/>
              <a:sym typeface="Source Sans Pro Black"/>
            </a:endParaRPr>
          </a:p>
        </p:txBody>
      </p:sp>
      <p:sp>
        <p:nvSpPr>
          <p:cNvPr id="113" name="Google Shape;113;p16"/>
          <p:cNvSpPr txBox="1">
            <a:spLocks noGrp="1"/>
          </p:cNvSpPr>
          <p:nvPr>
            <p:ph type="body" idx="1"/>
          </p:nvPr>
        </p:nvSpPr>
        <p:spPr>
          <a:xfrm>
            <a:off x="838200" y="1500200"/>
            <a:ext cx="10515600" cy="4351200"/>
          </a:xfrm>
          <a:prstGeom prst="rect">
            <a:avLst/>
          </a:prstGeom>
          <a:noFill/>
          <a:ln>
            <a:noFill/>
          </a:ln>
        </p:spPr>
        <p:txBody>
          <a:bodyPr spcFirstLastPara="1" wrap="square" lIns="91425" tIns="45700" rIns="91425" bIns="45700" anchor="t" anchorCtr="0">
            <a:noAutofit/>
          </a:bodyPr>
          <a:lstStyle/>
          <a:p>
            <a:pPr marL="685800" marR="0" lvl="0" indent="-664845" algn="l" rtl="0">
              <a:lnSpc>
                <a:spcPct val="80000"/>
              </a:lnSpc>
              <a:spcBef>
                <a:spcPts val="0"/>
              </a:spcBef>
              <a:spcAft>
                <a:spcPts val="0"/>
              </a:spcAft>
              <a:buClr>
                <a:srgbClr val="2EBCB3"/>
              </a:buClr>
              <a:buSzPts val="3000"/>
              <a:buFont typeface="Arial"/>
              <a:buChar char="•"/>
            </a:pPr>
            <a:r>
              <a:rPr lang="en-US" sz="3000" i="0" u="none" strike="noStrike" cap="none">
                <a:solidFill>
                  <a:srgbClr val="2EBCB3"/>
                </a:solidFill>
                <a:latin typeface="Source Sans Pro SemiBold"/>
                <a:ea typeface="Source Sans Pro SemiBold"/>
                <a:cs typeface="Source Sans Pro SemiBold"/>
                <a:sym typeface="Source Sans Pro SemiBold"/>
              </a:rPr>
              <a:t>Enrollment -</a:t>
            </a:r>
            <a:r>
              <a:rPr lang="en-US" sz="3000" b="0" i="0" u="none" strike="noStrike" cap="none">
                <a:solidFill>
                  <a:srgbClr val="2EBCB3"/>
                </a:solidFill>
                <a:latin typeface="Franklin Gothic"/>
                <a:ea typeface="Franklin Gothic"/>
                <a:cs typeface="Franklin Gothic"/>
                <a:sym typeface="Franklin Gothic"/>
              </a:rPr>
              <a:t> </a:t>
            </a:r>
            <a:r>
              <a:rPr lang="en-US" sz="3000" b="0" i="0" u="none" strike="noStrike" cap="none">
                <a:solidFill>
                  <a:schemeClr val="dk1"/>
                </a:solidFill>
                <a:latin typeface="Georgia"/>
                <a:ea typeface="Georgia"/>
                <a:cs typeface="Georgia"/>
                <a:sym typeface="Georgia"/>
              </a:rPr>
              <a:t>Recruit, admit, and offer aid to new students</a:t>
            </a:r>
            <a:endParaRPr sz="3000" b="0" i="0" u="none" strike="noStrike" cap="none">
              <a:solidFill>
                <a:schemeClr val="dk1"/>
              </a:solidFill>
              <a:latin typeface="Georgia"/>
              <a:ea typeface="Georgia"/>
              <a:cs typeface="Georgia"/>
              <a:sym typeface="Georgia"/>
            </a:endParaRPr>
          </a:p>
          <a:p>
            <a:pPr marL="685800" marR="0" lvl="0" indent="-664845" algn="l" rtl="0">
              <a:lnSpc>
                <a:spcPct val="80000"/>
              </a:lnSpc>
              <a:spcBef>
                <a:spcPts val="1000"/>
              </a:spcBef>
              <a:spcAft>
                <a:spcPts val="0"/>
              </a:spcAft>
              <a:buClr>
                <a:srgbClr val="2EBCB3"/>
              </a:buClr>
              <a:buSzPts val="3000"/>
              <a:buFont typeface="Arial"/>
              <a:buChar char="•"/>
            </a:pPr>
            <a:r>
              <a:rPr lang="en-US" sz="3000" i="0" u="none" strike="noStrike" cap="none">
                <a:solidFill>
                  <a:srgbClr val="2EBCB3"/>
                </a:solidFill>
                <a:latin typeface="Source Sans Pro SemiBold"/>
                <a:ea typeface="Source Sans Pro SemiBold"/>
                <a:cs typeface="Source Sans Pro SemiBold"/>
                <a:sym typeface="Source Sans Pro SemiBold"/>
              </a:rPr>
              <a:t>Early Alerts -</a:t>
            </a:r>
            <a:r>
              <a:rPr lang="en-US" sz="3000" b="0" i="0" u="none" strike="noStrike" cap="none">
                <a:solidFill>
                  <a:srgbClr val="2EBCB3"/>
                </a:solidFill>
                <a:latin typeface="Franklin Gothic"/>
                <a:ea typeface="Franklin Gothic"/>
                <a:cs typeface="Franklin Gothic"/>
                <a:sym typeface="Franklin Gothic"/>
              </a:rPr>
              <a:t> </a:t>
            </a:r>
            <a:r>
              <a:rPr lang="en-US" sz="3000" b="0" i="0" u="none" strike="noStrike" cap="none">
                <a:solidFill>
                  <a:schemeClr val="dk1"/>
                </a:solidFill>
                <a:latin typeface="Georgia"/>
                <a:ea typeface="Georgia"/>
                <a:cs typeface="Georgia"/>
                <a:sym typeface="Georgia"/>
              </a:rPr>
              <a:t>Identify students at-risk of failing</a:t>
            </a:r>
            <a:endParaRPr sz="3000" b="0" i="0" u="none" strike="noStrike" cap="none">
              <a:solidFill>
                <a:schemeClr val="dk1"/>
              </a:solidFill>
              <a:latin typeface="Georgia"/>
              <a:ea typeface="Georgia"/>
              <a:cs typeface="Georgia"/>
              <a:sym typeface="Georgia"/>
            </a:endParaRPr>
          </a:p>
          <a:p>
            <a:pPr marL="685800" marR="0" lvl="0" indent="-664845" algn="l" rtl="0">
              <a:lnSpc>
                <a:spcPct val="80000"/>
              </a:lnSpc>
              <a:spcBef>
                <a:spcPts val="1000"/>
              </a:spcBef>
              <a:spcAft>
                <a:spcPts val="0"/>
              </a:spcAft>
              <a:buClr>
                <a:srgbClr val="2EBCB3"/>
              </a:buClr>
              <a:buSzPts val="3000"/>
              <a:buFont typeface="Arial"/>
              <a:buChar char="•"/>
            </a:pPr>
            <a:r>
              <a:rPr lang="en-US" sz="3000" i="0" u="none" strike="noStrike" cap="none">
                <a:solidFill>
                  <a:srgbClr val="2EBCB3"/>
                </a:solidFill>
                <a:latin typeface="Source Sans Pro SemiBold"/>
                <a:ea typeface="Source Sans Pro SemiBold"/>
                <a:cs typeface="Source Sans Pro SemiBold"/>
                <a:sym typeface="Source Sans Pro SemiBold"/>
              </a:rPr>
              <a:t>Recommender Systems -</a:t>
            </a:r>
            <a:r>
              <a:rPr lang="en-US" sz="3000" b="0" i="0" u="none" strike="noStrike" cap="none">
                <a:solidFill>
                  <a:srgbClr val="2EBCB3"/>
                </a:solidFill>
                <a:latin typeface="Franklin Gothic"/>
                <a:ea typeface="Franklin Gothic"/>
                <a:cs typeface="Franklin Gothic"/>
                <a:sym typeface="Franklin Gothic"/>
              </a:rPr>
              <a:t> </a:t>
            </a:r>
            <a:r>
              <a:rPr lang="en-US" sz="3000" b="0" i="0" u="none" strike="noStrike" cap="none">
                <a:solidFill>
                  <a:schemeClr val="dk1"/>
                </a:solidFill>
                <a:latin typeface="Georgia"/>
                <a:ea typeface="Georgia"/>
                <a:cs typeface="Georgia"/>
                <a:sym typeface="Georgia"/>
              </a:rPr>
              <a:t>Offer students guidance on course and degree plans</a:t>
            </a:r>
            <a:endParaRPr sz="3000" b="0" i="0" u="none" strike="noStrike" cap="none">
              <a:solidFill>
                <a:schemeClr val="dk1"/>
              </a:solidFill>
              <a:latin typeface="Georgia"/>
              <a:ea typeface="Georgia"/>
              <a:cs typeface="Georgia"/>
              <a:sym typeface="Georgia"/>
            </a:endParaRPr>
          </a:p>
          <a:p>
            <a:pPr marL="685800" marR="0" lvl="0" indent="-664845" algn="l" rtl="0">
              <a:lnSpc>
                <a:spcPct val="80000"/>
              </a:lnSpc>
              <a:spcBef>
                <a:spcPts val="1000"/>
              </a:spcBef>
              <a:spcAft>
                <a:spcPts val="0"/>
              </a:spcAft>
              <a:buClr>
                <a:srgbClr val="2EBCB3"/>
              </a:buClr>
              <a:buSzPts val="3000"/>
              <a:buFont typeface="Arial"/>
              <a:buChar char="•"/>
            </a:pPr>
            <a:r>
              <a:rPr lang="en-US" sz="3000" i="0" u="none" strike="noStrike" cap="none">
                <a:solidFill>
                  <a:srgbClr val="2EBCB3"/>
                </a:solidFill>
                <a:latin typeface="Source Sans Pro SemiBold"/>
                <a:ea typeface="Source Sans Pro SemiBold"/>
                <a:cs typeface="Source Sans Pro SemiBold"/>
                <a:sym typeface="Source Sans Pro SemiBold"/>
              </a:rPr>
              <a:t>Adaptive Technologies - </a:t>
            </a:r>
            <a:r>
              <a:rPr lang="en-US" sz="3000" b="0" i="0" u="none" strike="noStrike" cap="none">
                <a:solidFill>
                  <a:schemeClr val="dk1"/>
                </a:solidFill>
                <a:latin typeface="Georgia"/>
                <a:ea typeface="Georgia"/>
                <a:cs typeface="Georgia"/>
                <a:sym typeface="Georgia"/>
              </a:rPr>
              <a:t>Help students reach course learning goals</a:t>
            </a:r>
            <a:endParaRPr sz="3000"/>
          </a:p>
          <a:p>
            <a:pPr marL="685800" marR="0" lvl="0" indent="-664845" algn="l" rtl="0">
              <a:lnSpc>
                <a:spcPct val="80000"/>
              </a:lnSpc>
              <a:spcBef>
                <a:spcPts val="1000"/>
              </a:spcBef>
              <a:spcAft>
                <a:spcPts val="0"/>
              </a:spcAft>
              <a:buClr>
                <a:srgbClr val="2EBCB3"/>
              </a:buClr>
              <a:buSzPts val="3000"/>
              <a:buFont typeface="Arial"/>
              <a:buChar char="•"/>
            </a:pPr>
            <a:r>
              <a:rPr lang="en-US" sz="3000" i="0" u="none" strike="noStrike" cap="none">
                <a:solidFill>
                  <a:srgbClr val="2EBCB3"/>
                </a:solidFill>
                <a:latin typeface="Source Sans Pro SemiBold"/>
                <a:ea typeface="Source Sans Pro SemiBold"/>
                <a:cs typeface="Source Sans Pro SemiBold"/>
                <a:sym typeface="Source Sans Pro SemiBold"/>
              </a:rPr>
              <a:t>Facilities </a:t>
            </a:r>
            <a:r>
              <a:rPr lang="en-US" sz="3000">
                <a:solidFill>
                  <a:srgbClr val="2EBCB3"/>
                </a:solidFill>
                <a:latin typeface="Source Sans Pro SemiBold"/>
                <a:ea typeface="Source Sans Pro SemiBold"/>
                <a:cs typeface="Source Sans Pro SemiBold"/>
                <a:sym typeface="Source Sans Pro SemiBold"/>
              </a:rPr>
              <a:t>-</a:t>
            </a:r>
            <a:r>
              <a:rPr lang="en-US" sz="3000" b="0" i="0" u="none" strike="noStrike" cap="none">
                <a:solidFill>
                  <a:srgbClr val="2EBCB3"/>
                </a:solidFill>
                <a:latin typeface="Franklin Gothic"/>
                <a:ea typeface="Franklin Gothic"/>
                <a:cs typeface="Franklin Gothic"/>
                <a:sym typeface="Franklin Gothic"/>
              </a:rPr>
              <a:t> </a:t>
            </a:r>
            <a:r>
              <a:rPr lang="en-US" sz="3000" b="0" i="0" u="none" strike="noStrike" cap="none">
                <a:solidFill>
                  <a:schemeClr val="dk1"/>
                </a:solidFill>
                <a:latin typeface="Georgia"/>
                <a:ea typeface="Georgia"/>
                <a:cs typeface="Georgia"/>
                <a:sym typeface="Georgia"/>
              </a:rPr>
              <a:t>Guide colleges in offering the right classes and controlling use of resources on campus</a:t>
            </a:r>
            <a:endParaRPr sz="3000" b="0" i="0" u="none" strike="noStrike" cap="none">
              <a:solidFill>
                <a:schemeClr val="dk1"/>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pic>
        <p:nvPicPr>
          <p:cNvPr id="118" name="Google Shape;118;p17"/>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19" name="Google Shape;119;p17"/>
          <p:cNvSpPr/>
          <p:nvPr/>
        </p:nvSpPr>
        <p:spPr>
          <a:xfrm>
            <a:off x="-1" y="-13856"/>
            <a:ext cx="12192000" cy="6871800"/>
          </a:xfrm>
          <a:prstGeom prst="rect">
            <a:avLst/>
          </a:prstGeom>
          <a:gradFill>
            <a:gsLst>
              <a:gs pos="0">
                <a:srgbClr val="3A3838">
                  <a:alpha val="81960"/>
                </a:srgbClr>
              </a:gs>
              <a:gs pos="100000">
                <a:srgbClr val="AEABAB">
                  <a:alpha val="0"/>
                </a:srgbClr>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0" name="Google Shape;120;p17"/>
          <p:cNvSpPr txBox="1">
            <a:spLocks noGrp="1"/>
          </p:cNvSpPr>
          <p:nvPr>
            <p:ph type="title"/>
          </p:nvPr>
        </p:nvSpPr>
        <p:spPr>
          <a:xfrm>
            <a:off x="6541477" y="5259225"/>
            <a:ext cx="4940748" cy="13734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000"/>
              <a:buFont typeface="Source Sans Pro Black"/>
              <a:buNone/>
            </a:pPr>
            <a:r>
              <a:rPr lang="en-US" sz="4000" b="1" dirty="0">
                <a:solidFill>
                  <a:schemeClr val="lt1"/>
                </a:solidFill>
                <a:latin typeface="Source Sans Pro"/>
                <a:ea typeface="Source Sans Pro"/>
                <a:cs typeface="Source Sans Pro"/>
                <a:sym typeface="Source Sans Pro"/>
              </a:rPr>
              <a:t>Ethical Challenges: Tracking/Streaming Students</a:t>
            </a:r>
            <a:endParaRPr sz="4000" b="1" i="0" u="none" strike="noStrike" cap="none" dirty="0">
              <a:solidFill>
                <a:schemeClr val="lt1"/>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8"/>
          <p:cNvPicPr preferRelativeResize="0"/>
          <p:nvPr/>
        </p:nvPicPr>
        <p:blipFill rotWithShape="1">
          <a:blip r:embed="rId3">
            <a:alphaModFix/>
          </a:blip>
          <a:srcRect r="3883"/>
          <a:stretch/>
        </p:blipFill>
        <p:spPr>
          <a:xfrm>
            <a:off x="0" y="-1375"/>
            <a:ext cx="12192001" cy="6860750"/>
          </a:xfrm>
          <a:prstGeom prst="rect">
            <a:avLst/>
          </a:prstGeom>
          <a:noFill/>
          <a:ln>
            <a:noFill/>
          </a:ln>
        </p:spPr>
      </p:pic>
      <p:sp>
        <p:nvSpPr>
          <p:cNvPr id="126" name="Google Shape;126;p18"/>
          <p:cNvSpPr/>
          <p:nvPr/>
        </p:nvSpPr>
        <p:spPr>
          <a:xfrm>
            <a:off x="-1" y="-13856"/>
            <a:ext cx="12192000" cy="6871800"/>
          </a:xfrm>
          <a:prstGeom prst="rect">
            <a:avLst/>
          </a:prstGeom>
          <a:gradFill>
            <a:gsLst>
              <a:gs pos="0">
                <a:srgbClr val="3A3838">
                  <a:alpha val="81960"/>
                </a:srgbClr>
              </a:gs>
              <a:gs pos="100000">
                <a:srgbClr val="AEABAB">
                  <a:alpha val="0"/>
                </a:srgbClr>
              </a:gs>
            </a:gsLst>
            <a:lin ang="16200038"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27" name="Google Shape;127;p18"/>
          <p:cNvSpPr txBox="1">
            <a:spLocks noGrp="1"/>
          </p:cNvSpPr>
          <p:nvPr>
            <p:ph type="title"/>
          </p:nvPr>
        </p:nvSpPr>
        <p:spPr>
          <a:xfrm>
            <a:off x="299475" y="4660025"/>
            <a:ext cx="4806000" cy="1903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000"/>
              <a:buFont typeface="Source Sans Pro Black"/>
              <a:buNone/>
            </a:pPr>
            <a:r>
              <a:rPr lang="en-US" sz="4000" b="1">
                <a:solidFill>
                  <a:schemeClr val="lt1"/>
                </a:solidFill>
                <a:latin typeface="Source Sans Pro"/>
                <a:ea typeface="Source Sans Pro"/>
                <a:cs typeface="Source Sans Pro"/>
                <a:sym typeface="Source Sans Pro"/>
              </a:rPr>
              <a:t>Ethical Challenges: Profiling Students</a:t>
            </a:r>
            <a:endParaRPr sz="4000" b="1" i="0" u="none" strike="noStrike" cap="none">
              <a:solidFill>
                <a:schemeClr val="lt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Office Theme">
  <a:themeElements>
    <a:clrScheme name="New America">
      <a:dk1>
        <a:srgbClr val="000000"/>
      </a:dk1>
      <a:lt1>
        <a:srgbClr val="FFFFFF"/>
      </a:lt1>
      <a:dk2>
        <a:srgbClr val="ABACAE"/>
      </a:dk2>
      <a:lt2>
        <a:srgbClr val="E7E6E6"/>
      </a:lt2>
      <a:accent1>
        <a:srgbClr val="2EBCB3"/>
      </a:accent1>
      <a:accent2>
        <a:srgbClr val="5BA4DA"/>
      </a:accent2>
      <a:accent3>
        <a:srgbClr val="A076AC"/>
      </a:accent3>
      <a:accent4>
        <a:srgbClr val="E75B64"/>
      </a:accent4>
      <a:accent5>
        <a:srgbClr val="1A8A84"/>
      </a:accent5>
      <a:accent6>
        <a:srgbClr val="4378A0"/>
      </a:accent6>
      <a:hlink>
        <a:srgbClr val="2EBCB3"/>
      </a:hlink>
      <a:folHlink>
        <a:srgbClr val="1A8A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1516</TotalTime>
  <Words>3343</Words>
  <Application>Microsoft Office PowerPoint</Application>
  <PresentationFormat>Widescreen</PresentationFormat>
  <Paragraphs>163</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Georgia</vt:lpstr>
      <vt:lpstr>Franklin Gothic</vt:lpstr>
      <vt:lpstr>Calibri</vt:lpstr>
      <vt:lpstr>Arial</vt:lpstr>
      <vt:lpstr>Source Sans Pro</vt:lpstr>
      <vt:lpstr>Source Sans Pro SemiBold</vt:lpstr>
      <vt:lpstr>Source Sans Pro Black</vt:lpstr>
      <vt:lpstr>Office Theme</vt:lpstr>
      <vt:lpstr>Implementing Predictive Analytics: Practical and Ethical Challenges</vt:lpstr>
      <vt:lpstr>PowerPoint Presentation</vt:lpstr>
      <vt:lpstr>A Tale of Two Universities</vt:lpstr>
      <vt:lpstr>“This is hard for you because you think of the students as cuddly bunnies, but you can’t.  You just have to drown the bunnies…put a Glock to their heads.”</vt:lpstr>
      <vt:lpstr>PowerPoint Presentation</vt:lpstr>
      <vt:lpstr>WHAT IS PREDICTIVE ANALYTICS?</vt:lpstr>
      <vt:lpstr>PREDICTIVE ANALYTICS IN HIGHER ED</vt:lpstr>
      <vt:lpstr>Ethical Challenges: Tracking/Streaming Students</vt:lpstr>
      <vt:lpstr>Ethical Challenges: Profiling Students</vt:lpstr>
      <vt:lpstr>Ethical Challenges: Transparency</vt:lpstr>
      <vt:lpstr>Ethical Challenges: Privacy and Security</vt:lpstr>
      <vt:lpstr>PowerPoint Presentation</vt:lpstr>
      <vt:lpstr>PowerPoint Presentation</vt:lpstr>
      <vt:lpstr>HAVE A VISION AND PLAN</vt:lpstr>
      <vt:lpstr>PowerPoint Presentation</vt:lpstr>
      <vt:lpstr>BUILD A SUPPORTIVE INFRASTRUCTURE</vt:lpstr>
      <vt:lpstr>CHOOSING A VENDOR</vt:lpstr>
      <vt:lpstr>PowerPoint Presentation</vt:lpstr>
      <vt:lpstr>WORK TO ENSURE PROPER USE OF DATA</vt:lpstr>
      <vt:lpstr>PowerPoint Presentation</vt:lpstr>
      <vt:lpstr>MODELS THAT AVOID BIAS</vt:lpstr>
      <vt:lpstr>PowerPoint Presentation</vt:lpstr>
      <vt:lpstr>INTERVENE WITH CARE</vt:lpstr>
      <vt:lpstr>THOUGHT EXCERCISE</vt:lpstr>
      <vt:lpstr>NEW AMERICA’S RESEARCH ON PREDICTIVE ANALYTICS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Predictive Analytics: Practical and Ethical Challenges</dc:title>
  <cp:lastModifiedBy>user1</cp:lastModifiedBy>
  <cp:revision>8</cp:revision>
  <dcterms:modified xsi:type="dcterms:W3CDTF">2019-04-27T07:13:36Z</dcterms:modified>
</cp:coreProperties>
</file>